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4" r:id="rId2"/>
    <p:sldId id="269" r:id="rId3"/>
    <p:sldId id="270" r:id="rId4"/>
    <p:sldId id="283" r:id="rId5"/>
    <p:sldId id="284" r:id="rId6"/>
    <p:sldId id="289" r:id="rId7"/>
    <p:sldId id="291" r:id="rId8"/>
    <p:sldId id="292" r:id="rId9"/>
    <p:sldId id="293" r:id="rId10"/>
    <p:sldId id="294" r:id="rId11"/>
    <p:sldId id="301" r:id="rId12"/>
    <p:sldId id="299" r:id="rId13"/>
    <p:sldId id="302" r:id="rId14"/>
    <p:sldId id="303" r:id="rId15"/>
    <p:sldId id="275" r:id="rId16"/>
    <p:sldId id="277" r:id="rId17"/>
    <p:sldId id="276" r:id="rId18"/>
    <p:sldId id="288" r:id="rId19"/>
    <p:sldId id="279" r:id="rId20"/>
    <p:sldId id="273" r:id="rId21"/>
    <p:sldId id="286" r:id="rId22"/>
    <p:sldId id="287" r:id="rId23"/>
    <p:sldId id="281" r:id="rId24"/>
    <p:sldId id="282" r:id="rId25"/>
    <p:sldId id="285" r:id="rId26"/>
    <p:sldId id="271" r:id="rId27"/>
    <p:sldId id="272" r:id="rId28"/>
    <p:sldId id="298" r:id="rId29"/>
    <p:sldId id="296" r:id="rId30"/>
    <p:sldId id="297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E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55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9528A-9E10-4970-82BD-72BCEF7F7F5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AA6FE-B0B6-4946-9126-AC0639253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9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4E55C51B-CC75-8687-3C20-987CB335E8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>
            <a:noAutofit/>
          </a:bodyPr>
          <a:lstStyle/>
          <a:p>
            <a:pPr lvl="0"/>
            <a:fld id="{35CC66BB-83C7-4E80-B035-989AF603A3B3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64349-1788-C57F-3471-8D6FABA42A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D43E-0B09-DC2B-D11B-3835E11B66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357C782-F2E4-0D63-D59A-8A915D38EC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>
            <a:noAutofit/>
          </a:bodyPr>
          <a:lstStyle/>
          <a:p>
            <a:pPr lvl="0"/>
            <a:fld id="{84A2BD01-FC8E-46AC-8B75-9BD19CC8F1BE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F77B5-D833-A064-D3C9-131DCABBF7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B6EFB-94FB-F46D-93A8-38CF058963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EA8B5B4F-F12E-38F9-7C7E-10F5C28D7E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>
            <a:noAutofit/>
          </a:bodyPr>
          <a:lstStyle/>
          <a:p>
            <a:pPr lvl="0"/>
            <a:fld id="{965375FE-A6FF-4057-995C-41C5C970AA92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58D89-C054-8FE7-1F45-94676C916A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C582-C5E4-3D98-7AF5-7E5168473C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8759"/>
          </a:xfrm>
        </p:spPr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DAE6-3B44-7D85-31F4-72202C1B5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81A19-54EB-077E-647E-4AD45A4D6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7D36A-6A43-4846-D2DE-AA1905EE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E6D42-6777-6F81-B2ED-A7037E8F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D0129-B7AB-C656-F4E0-E89CEFD5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6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880A-47A8-FAC4-EBDE-969C62DE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FFD288-9B42-1C3C-5746-1875F5B1E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6828-A298-11AD-C3B3-0CE2C6C6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E90A-A160-87F7-907F-7108E44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7C674-FC1B-2B27-3A4D-F2401305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7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37FA7-AC9A-AEB3-6A13-EFC57CBC7A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3BA68-EC53-0701-AE1A-13276023F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7F08-AD79-B65D-BFA1-92C90CC0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5F4F8-2450-A5F0-DA95-8E071104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B3E91-4ACF-D235-7261-70018B0A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2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4A52-A18F-7B87-1578-ED0AA978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72E9-66B9-1885-E409-FF9A57CDB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78CF0-5CBA-5C99-F518-A56C2092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1B3DA-25BF-315C-DE76-B7F75F58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74B93-6FF2-6501-21DC-374560EB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4E2F-5874-C1C9-4C46-4A686DA3E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4D798-F4E2-E9DA-5159-68A81ABE2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9046-CCEE-FF5A-60D8-3752DCC1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0F150-84A2-246E-CCA6-BB02D8DF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830C-EC9E-4C78-4B65-83C9A0E2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3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7059-2086-721F-F842-BB79C513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BA911-599E-011C-0933-4932A8910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78D71-18DC-92DF-0A43-E80AA1342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DB221-C462-95C6-089B-867671A8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16EB4-E81B-FECA-7516-1B44CE18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F800F-D624-56E9-18B9-BE1ADAF1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9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9CB0-F0A8-C4CC-E4D3-010199DC8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92FD-F6EA-A8A8-E16A-837249CE7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A2BAD-DA5C-EC0C-5BFF-B004BD67E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30CD7-7B18-B53B-B290-6E15A8A89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397A7-C413-9A91-0456-A0643B9FB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E54ED9-9456-2841-B8A3-3525F456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4117A-68DB-025F-A09D-7B2BFE64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0E98A-0F5B-F40E-B2D4-32F96330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3C2C1-DAC9-CB99-9A5C-572561DB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7CFB6-210F-BCB3-4910-A3DE79E1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22AF0-56FE-D968-0877-BD9CA197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32C26-60AC-26B2-9FBD-41166C77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0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64589-50F3-228E-E85E-89FEFBAB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24DED-BDEE-F7C0-1B4E-065AC855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7CA81-8B79-1B4B-A4B7-A47B1473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0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32AB-D14C-58C1-F5B4-89067EEF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947F7-B42C-5ED9-34E2-D93206DB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30809-7F3B-299E-5AE7-1D00F4E38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18997-DE53-F5DC-8245-8D9C6652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86545-D52E-7D33-834C-F90D3B818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1742A-6C12-743A-4BF4-45EA5835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ADA3-285D-87CF-54F2-017FBC732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ABED33-1AB5-A61E-F578-48D8BEBE7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48D1A-693B-9400-C0D8-1733D7C21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FAF59-4C63-4088-34E8-AF2CF7E7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3885E-5577-BB0C-E1C2-58ED40F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E5966-5EFB-EA76-55A1-013C9BD8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2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C757E0-F876-DA21-C3ED-A1ECFBA8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0697C-AC48-72AF-FD62-A5DB9CCD8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C0D4E-BBD9-AB8E-34C2-9EF92792D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F5AAA-F8BE-400B-823E-9C8A8394745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945FB-45DF-F458-A0B1-2171C3A8F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5FB29-D380-BD06-DA49-E66340E7A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3B45E-444D-4E1E-9000-17D61C27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2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media" Target="../media/media6.m4a"/><Relationship Id="rId3" Type="http://schemas.openxmlformats.org/officeDocument/2006/relationships/audio" Target="NULL" TargetMode="External"/><Relationship Id="rId7" Type="http://schemas.openxmlformats.org/officeDocument/2006/relationships/audio" Target="../media/media5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media" Target="../media/media5.m4a"/><Relationship Id="rId11" Type="http://schemas.openxmlformats.org/officeDocument/2006/relationships/image" Target="../media/image29.png"/><Relationship Id="rId5" Type="http://schemas.microsoft.com/office/2007/relationships/media" Target="../media/media4.m4a"/><Relationship Id="rId10" Type="http://schemas.openxmlformats.org/officeDocument/2006/relationships/image" Target="../media/image30.jpeg"/><Relationship Id="rId4" Type="http://schemas.microsoft.com/office/2007/relationships/media" Target="../media/media3.m4a"/><Relationship Id="rId9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.rug.nl/software/kapteyn-beta/_downloads/attitude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3426570_Why_and_How_to_Avoid_the_Flipped_Quaternion_Multiplication_-_Shorter_and_Less_Formal_Version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uler%27s_rotation_theorem" TargetMode="External"/><Relationship Id="rId7" Type="http://schemas.openxmlformats.org/officeDocument/2006/relationships/hyperlink" Target="https://www.researchgate.net/publication/323426570_Why_and_How_to_Avoid_the_Flipped_Quaternion_Multiplication_-_Shorter_and_Less_Formal_Version" TargetMode="External"/><Relationship Id="rId2" Type="http://schemas.openxmlformats.org/officeDocument/2006/relationships/hyperlink" Target="http://www.opengl-tutorial.org/intermediate-tutorials/tutorial-17-quatern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ri.upc.edu/people/jsola/JoanSola/objectes/notes/kinematics.pdf" TargetMode="External"/><Relationship Id="rId5" Type="http://schemas.openxmlformats.org/officeDocument/2006/relationships/hyperlink" Target="https://fzheng.me/2017/11/12/quaternion_conventions_en/" TargetMode="External"/><Relationship Id="rId4" Type="http://schemas.openxmlformats.org/officeDocument/2006/relationships/hyperlink" Target="https://www.astro.rug.nl/software/kapteyn-beta/_downloads/attitude.pdf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7552-548D-1AC4-08C4-5BDA7436C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Attitude Representations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374E1-E581-FD12-DB48-CEE515BA3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Quick &amp; Dirty for use in software</a:t>
            </a:r>
          </a:p>
        </p:txBody>
      </p:sp>
    </p:spTree>
    <p:extLst>
      <p:ext uri="{BB962C8B-B14F-4D97-AF65-F5344CB8AC3E}">
        <p14:creationId xmlns:p14="http://schemas.microsoft.com/office/powerpoint/2010/main" val="32981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EBE7A-69ED-5329-9298-238FC030C887}"/>
                  </a:ext>
                </a:extLst>
              </p:cNvPr>
              <p:cNvSpPr txBox="1"/>
              <p:nvPr/>
            </p:nvSpPr>
            <p:spPr>
              <a:xfrm>
                <a:off x="4481623" y="2184991"/>
                <a:ext cx="1776191" cy="29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𝐸𝐶𝐼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𝐸𝐶𝐼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EBE7A-69ED-5329-9298-238FC030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623" y="2184991"/>
                <a:ext cx="1776191" cy="291105"/>
              </a:xfrm>
              <a:prstGeom prst="rect">
                <a:avLst/>
              </a:prstGeom>
              <a:blipFill>
                <a:blip r:embed="rId2"/>
                <a:stretch>
                  <a:fillRect l="-1370" r="-68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FB18A-76FE-6225-180C-8A2CEFA10648}"/>
                  </a:ext>
                </a:extLst>
              </p:cNvPr>
              <p:cNvSpPr txBox="1"/>
              <p:nvPr/>
            </p:nvSpPr>
            <p:spPr>
              <a:xfrm>
                <a:off x="2865474" y="3429000"/>
                <a:ext cx="4123180" cy="905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𝐸𝐶𝐼</m:t>
                              </m:r>
                            </m:sub>
                          </m:sSub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FB18A-76FE-6225-180C-8A2CEFA10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474" y="3429000"/>
                <a:ext cx="4123180" cy="905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EF4060-719A-9B10-8F75-44B6744B4C2A}"/>
              </a:ext>
            </a:extLst>
          </p:cNvPr>
          <p:cNvCxnSpPr/>
          <p:nvPr/>
        </p:nvCxnSpPr>
        <p:spPr>
          <a:xfrm flipH="1">
            <a:off x="6999768" y="3530009"/>
            <a:ext cx="988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986726-51F0-C2C6-A0D2-091AC75BA60A}"/>
              </a:ext>
            </a:extLst>
          </p:cNvPr>
          <p:cNvSpPr txBox="1"/>
          <p:nvPr/>
        </p:nvSpPr>
        <p:spPr>
          <a:xfrm>
            <a:off x="7999228" y="3355975"/>
            <a:ext cx="275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ECI components of </a:t>
            </a:r>
            <a:r>
              <a:rPr lang="en-US" dirty="0" err="1"/>
              <a:t>sc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-axis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51BBFD-A13E-E50E-F3A0-9C483902DDFA}"/>
              </a:ext>
            </a:extLst>
          </p:cNvPr>
          <p:cNvCxnSpPr/>
          <p:nvPr/>
        </p:nvCxnSpPr>
        <p:spPr>
          <a:xfrm flipH="1">
            <a:off x="6999768" y="3840052"/>
            <a:ext cx="988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D083EA-1694-683C-5BF6-B801315AC401}"/>
              </a:ext>
            </a:extLst>
          </p:cNvPr>
          <p:cNvSpPr txBox="1"/>
          <p:nvPr/>
        </p:nvSpPr>
        <p:spPr>
          <a:xfrm>
            <a:off x="7999228" y="3666018"/>
            <a:ext cx="275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ECI components of </a:t>
            </a:r>
            <a:r>
              <a:rPr lang="en-US" dirty="0" err="1"/>
              <a:t>sc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-axis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187FE6-4FCE-F726-084E-2FF59B53811D}"/>
              </a:ext>
            </a:extLst>
          </p:cNvPr>
          <p:cNvCxnSpPr/>
          <p:nvPr/>
        </p:nvCxnSpPr>
        <p:spPr>
          <a:xfrm flipH="1">
            <a:off x="6999768" y="4150095"/>
            <a:ext cx="988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081E8E-62EE-C98C-C2C3-DF8AE573FC8E}"/>
              </a:ext>
            </a:extLst>
          </p:cNvPr>
          <p:cNvSpPr txBox="1"/>
          <p:nvPr/>
        </p:nvSpPr>
        <p:spPr>
          <a:xfrm>
            <a:off x="7999228" y="3976061"/>
            <a:ext cx="275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ECI components of </a:t>
            </a:r>
            <a:r>
              <a:rPr lang="en-US" dirty="0" err="1"/>
              <a:t>sc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-axis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EDE9B-B642-7595-D67F-2DD3934D175D}"/>
              </a:ext>
            </a:extLst>
          </p:cNvPr>
          <p:cNvSpPr txBox="1"/>
          <p:nvPr/>
        </p:nvSpPr>
        <p:spPr>
          <a:xfrm>
            <a:off x="1070344" y="4773650"/>
            <a:ext cx="275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</a:t>
            </a:r>
            <a:r>
              <a:rPr lang="en-US" dirty="0"/>
              <a:t> components of ECI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-axis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4C454-F31A-968D-F2B6-10B7294F12F2}"/>
              </a:ext>
            </a:extLst>
          </p:cNvPr>
          <p:cNvSpPr txBox="1"/>
          <p:nvPr/>
        </p:nvSpPr>
        <p:spPr>
          <a:xfrm>
            <a:off x="1070344" y="5083693"/>
            <a:ext cx="275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</a:t>
            </a:r>
            <a:r>
              <a:rPr lang="en-US" dirty="0"/>
              <a:t> components of ECI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-axis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67FA1-6331-CF72-04D1-21C922D640DF}"/>
              </a:ext>
            </a:extLst>
          </p:cNvPr>
          <p:cNvSpPr txBox="1"/>
          <p:nvPr/>
        </p:nvSpPr>
        <p:spPr>
          <a:xfrm>
            <a:off x="1070344" y="5393736"/>
            <a:ext cx="2747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</a:t>
            </a:r>
            <a:r>
              <a:rPr lang="en-US" dirty="0"/>
              <a:t> components of ECI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-axis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E0D936-D7A3-C1F9-DDFE-456DB2BE94D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826996" y="4150096"/>
            <a:ext cx="330333" cy="8082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870C31-12FA-F1D3-D97B-CD0CD76712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46692" y="4241032"/>
            <a:ext cx="1107631" cy="947023"/>
          </a:xfrm>
          <a:prstGeom prst="bentConnector3">
            <a:avLst>
              <a:gd name="adj1" fmla="val 10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E7C8099-CF24-D589-5D8A-4C8081871081}"/>
              </a:ext>
            </a:extLst>
          </p:cNvPr>
          <p:cNvCxnSpPr>
            <a:cxnSpLocks/>
          </p:cNvCxnSpPr>
          <p:nvPr/>
        </p:nvCxnSpPr>
        <p:spPr>
          <a:xfrm flipV="1">
            <a:off x="3934148" y="4160727"/>
            <a:ext cx="1435570" cy="1417675"/>
          </a:xfrm>
          <a:prstGeom prst="bentConnector3">
            <a:avLst>
              <a:gd name="adj1" fmla="val 100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9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29CB4-21EB-5444-8366-0412CAA1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E060C-4C2B-E245-986E-477C74FDA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D1E49A-2D5B-D6C0-1994-C34D687D7488}"/>
              </a:ext>
            </a:extLst>
          </p:cNvPr>
          <p:cNvGrpSpPr/>
          <p:nvPr/>
        </p:nvGrpSpPr>
        <p:grpSpPr>
          <a:xfrm>
            <a:off x="1070344" y="3355975"/>
            <a:ext cx="9685536" cy="2407093"/>
            <a:chOff x="1070344" y="3355975"/>
            <a:chExt cx="9685536" cy="24070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9E54FA9-8076-7420-3D19-85301AEE0739}"/>
                    </a:ext>
                  </a:extLst>
                </p:cNvPr>
                <p:cNvSpPr txBox="1"/>
                <p:nvPr/>
              </p:nvSpPr>
              <p:spPr>
                <a:xfrm>
                  <a:off x="2865474" y="3429000"/>
                  <a:ext cx="4123180" cy="905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𝑠𝑐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𝐸𝐶𝐼</m:t>
                                </m:r>
                              </m:sub>
                            </m:sSub>
                          </m:e>
                        </m:sPr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𝐸𝐶𝐼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𝐸𝐶𝐼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𝐸𝐶𝐼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9E54FA9-8076-7420-3D19-85301AEE0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474" y="3429000"/>
                  <a:ext cx="4123180" cy="90576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F1BB716-C2E8-4EFE-E6C5-EBD253A74E5F}"/>
                </a:ext>
              </a:extLst>
            </p:cNvPr>
            <p:cNvCxnSpPr/>
            <p:nvPr/>
          </p:nvCxnSpPr>
          <p:spPr>
            <a:xfrm flipH="1">
              <a:off x="6999768" y="3530009"/>
              <a:ext cx="988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78E6BC-62C2-5FEF-10C9-05A1FA78CD6E}"/>
                </a:ext>
              </a:extLst>
            </p:cNvPr>
            <p:cNvSpPr txBox="1"/>
            <p:nvPr/>
          </p:nvSpPr>
          <p:spPr>
            <a:xfrm>
              <a:off x="7999228" y="3355975"/>
              <a:ext cx="2756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ECI components of </a:t>
              </a:r>
              <a:r>
                <a:rPr lang="en-US" dirty="0" err="1"/>
                <a:t>sc</a:t>
              </a:r>
              <a:r>
                <a:rPr lang="en-US" dirty="0"/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dirty="0"/>
                <a:t>-axis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E8564B-241B-3A19-7F01-B9097A9CA499}"/>
                </a:ext>
              </a:extLst>
            </p:cNvPr>
            <p:cNvCxnSpPr/>
            <p:nvPr/>
          </p:nvCxnSpPr>
          <p:spPr>
            <a:xfrm flipH="1">
              <a:off x="6999768" y="3840052"/>
              <a:ext cx="988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FA6EE8-3206-7F9C-7556-8315E6B7BE4B}"/>
                </a:ext>
              </a:extLst>
            </p:cNvPr>
            <p:cNvSpPr txBox="1"/>
            <p:nvPr/>
          </p:nvSpPr>
          <p:spPr>
            <a:xfrm>
              <a:off x="7999228" y="3666018"/>
              <a:ext cx="2756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ECI components of </a:t>
              </a:r>
              <a:r>
                <a:rPr lang="en-US" dirty="0" err="1"/>
                <a:t>sc</a:t>
              </a:r>
              <a:r>
                <a:rPr lang="en-US" dirty="0"/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dirty="0"/>
                <a:t>-axis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3C2FE9-493F-280D-CA0B-05320184B3B1}"/>
                </a:ext>
              </a:extLst>
            </p:cNvPr>
            <p:cNvCxnSpPr/>
            <p:nvPr/>
          </p:nvCxnSpPr>
          <p:spPr>
            <a:xfrm flipH="1">
              <a:off x="6999768" y="4150095"/>
              <a:ext cx="988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5F1D26-8EAE-9D22-86EC-5CBE96FAE0CE}"/>
                </a:ext>
              </a:extLst>
            </p:cNvPr>
            <p:cNvSpPr txBox="1"/>
            <p:nvPr/>
          </p:nvSpPr>
          <p:spPr>
            <a:xfrm>
              <a:off x="7999228" y="3976061"/>
              <a:ext cx="2756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ECI components of </a:t>
              </a:r>
              <a:r>
                <a:rPr lang="en-US" dirty="0" err="1"/>
                <a:t>sc</a:t>
              </a:r>
              <a:r>
                <a:rPr lang="en-US" dirty="0"/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dirty="0"/>
                <a:t>-axis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AADA36-C9E3-3901-505F-1292DBC836F8}"/>
                </a:ext>
              </a:extLst>
            </p:cNvPr>
            <p:cNvSpPr txBox="1"/>
            <p:nvPr/>
          </p:nvSpPr>
          <p:spPr>
            <a:xfrm>
              <a:off x="1070344" y="4773650"/>
              <a:ext cx="2756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sc</a:t>
              </a:r>
              <a:r>
                <a:rPr lang="en-US" dirty="0"/>
                <a:t> components of ECI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dirty="0"/>
                <a:t>-axis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130724-206F-30ED-57BF-77CE81D10254}"/>
                </a:ext>
              </a:extLst>
            </p:cNvPr>
            <p:cNvSpPr txBox="1"/>
            <p:nvPr/>
          </p:nvSpPr>
          <p:spPr>
            <a:xfrm>
              <a:off x="1070344" y="5083693"/>
              <a:ext cx="2759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</a:t>
              </a:r>
              <a:r>
                <a:rPr lang="en-US" dirty="0"/>
                <a:t> components of ECI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dirty="0"/>
                <a:t>-axis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F173B3-F2D3-1493-BFD8-6A6C184F58C1}"/>
                </a:ext>
              </a:extLst>
            </p:cNvPr>
            <p:cNvSpPr txBox="1"/>
            <p:nvPr/>
          </p:nvSpPr>
          <p:spPr>
            <a:xfrm>
              <a:off x="1070344" y="5393736"/>
              <a:ext cx="2747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</a:t>
              </a:r>
              <a:r>
                <a:rPr lang="en-US" dirty="0"/>
                <a:t> components of ECI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dirty="0"/>
                <a:t>-axis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D4159DF4-7A7A-0C72-AE51-B4B3E68C455C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3826996" y="4150096"/>
              <a:ext cx="330333" cy="80822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F0C65901-F4F6-964E-2B87-46ACB691537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46692" y="4241032"/>
              <a:ext cx="1107631" cy="947023"/>
            </a:xfrm>
            <a:prstGeom prst="bentConnector3">
              <a:avLst>
                <a:gd name="adj1" fmla="val 104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31453FEB-267F-62E4-3A81-A7EF0CA4B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4148" y="4160727"/>
              <a:ext cx="1435570" cy="1417675"/>
            </a:xfrm>
            <a:prstGeom prst="bentConnector3">
              <a:avLst>
                <a:gd name="adj1" fmla="val 1003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411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150"/>
          </a:xfrm>
        </p:spPr>
        <p:txBody>
          <a:bodyPr>
            <a:normAutofit/>
          </a:bodyPr>
          <a:lstStyle/>
          <a:p>
            <a:r>
              <a:rPr lang="en-US" sz="2000" dirty="0"/>
              <a:t>DCM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EBE7A-69ED-5329-9298-238FC030C887}"/>
                  </a:ext>
                </a:extLst>
              </p:cNvPr>
              <p:cNvSpPr txBox="1"/>
              <p:nvPr/>
            </p:nvSpPr>
            <p:spPr>
              <a:xfrm>
                <a:off x="4328849" y="5368439"/>
                <a:ext cx="3843681" cy="371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𝐸𝐶𝐼</m:t>
                              </m:r>
                            </m:sub>
                          </m:sSub>
                        </m:e>
                      </m:sPre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𝐸𝐶𝐼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Pre>
                                    <m:sPre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𝑠𝑐</m:t>
                                          </m:r>
                                        </m:sub>
                                      </m:sSub>
                                    </m:e>
                                  </m:sPre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EBE7A-69ED-5329-9298-238FC030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849" y="5368439"/>
                <a:ext cx="3843681" cy="371768"/>
              </a:xfrm>
              <a:prstGeom prst="rect">
                <a:avLst/>
              </a:prstGeom>
              <a:blipFill>
                <a:blip r:embed="rId2"/>
                <a:stretch>
                  <a:fillRect r="-31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2F0A8-D247-95E0-EC4C-EBA666F5FB79}"/>
                  </a:ext>
                </a:extLst>
              </p:cNvPr>
              <p:cNvSpPr txBox="1"/>
              <p:nvPr/>
            </p:nvSpPr>
            <p:spPr>
              <a:xfrm>
                <a:off x="3173688" y="3887112"/>
                <a:ext cx="5312993" cy="913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Pre>
                                <m:sPre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𝐸𝐶𝐼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𝑠𝑐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𝐸𝐶𝐼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𝑠𝑐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𝐸𝐶𝐼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𝑠𝑐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𝐸𝐶𝐼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𝐸𝐶𝐼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2F0A8-D247-95E0-EC4C-EBA666F5F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88" y="3887112"/>
                <a:ext cx="5312993" cy="913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634E822-00F8-B5D0-66E8-373AC7728A70}"/>
              </a:ext>
            </a:extLst>
          </p:cNvPr>
          <p:cNvGrpSpPr/>
          <p:nvPr/>
        </p:nvGrpSpPr>
        <p:grpSpPr>
          <a:xfrm>
            <a:off x="838200" y="1266681"/>
            <a:ext cx="9685536" cy="2407093"/>
            <a:chOff x="1070344" y="3355975"/>
            <a:chExt cx="9685536" cy="24070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36B7DA9-7209-274E-441C-9B644B9ADC4D}"/>
                    </a:ext>
                  </a:extLst>
                </p:cNvPr>
                <p:cNvSpPr txBox="1"/>
                <p:nvPr/>
              </p:nvSpPr>
              <p:spPr>
                <a:xfrm>
                  <a:off x="2865474" y="3429000"/>
                  <a:ext cx="4123180" cy="905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𝑠𝑐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𝐸𝐶𝐼</m:t>
                                </m:r>
                              </m:sub>
                            </m:sSub>
                          </m:e>
                        </m:sPr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𝐸𝐶𝐼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𝐸𝐶𝐼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𝐸𝐶𝐼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𝐸𝐶𝐼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36B7DA9-7209-274E-441C-9B644B9AD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474" y="3429000"/>
                  <a:ext cx="4123180" cy="9057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9A58A3F-B396-2F81-AD6B-58DEC3C34F9C}"/>
                </a:ext>
              </a:extLst>
            </p:cNvPr>
            <p:cNvCxnSpPr/>
            <p:nvPr/>
          </p:nvCxnSpPr>
          <p:spPr>
            <a:xfrm flipH="1">
              <a:off x="6999768" y="3530009"/>
              <a:ext cx="988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EC86E9-F8A2-843F-8AD0-65FF348AF3B5}"/>
                </a:ext>
              </a:extLst>
            </p:cNvPr>
            <p:cNvSpPr txBox="1"/>
            <p:nvPr/>
          </p:nvSpPr>
          <p:spPr>
            <a:xfrm>
              <a:off x="7999228" y="3355975"/>
              <a:ext cx="2756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ECI components of </a:t>
              </a:r>
              <a:r>
                <a:rPr lang="en-US" dirty="0" err="1"/>
                <a:t>sc</a:t>
              </a:r>
              <a:r>
                <a:rPr lang="en-US" dirty="0"/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dirty="0"/>
                <a:t>-axis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FA87CAD-5973-E975-094C-ED4C56C492AF}"/>
                </a:ext>
              </a:extLst>
            </p:cNvPr>
            <p:cNvCxnSpPr/>
            <p:nvPr/>
          </p:nvCxnSpPr>
          <p:spPr>
            <a:xfrm flipH="1">
              <a:off x="6999768" y="3840052"/>
              <a:ext cx="988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FA1FAD-EC91-6EB8-BE84-CF7E9B6FE46B}"/>
                </a:ext>
              </a:extLst>
            </p:cNvPr>
            <p:cNvSpPr txBox="1"/>
            <p:nvPr/>
          </p:nvSpPr>
          <p:spPr>
            <a:xfrm>
              <a:off x="7999228" y="3666018"/>
              <a:ext cx="2756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ECI components of </a:t>
              </a:r>
              <a:r>
                <a:rPr lang="en-US" dirty="0" err="1"/>
                <a:t>sc</a:t>
              </a:r>
              <a:r>
                <a:rPr lang="en-US" dirty="0"/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dirty="0"/>
                <a:t>-axis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0B9BFE4-57D3-AAB4-3DB7-D6F73FF6452D}"/>
                </a:ext>
              </a:extLst>
            </p:cNvPr>
            <p:cNvCxnSpPr/>
            <p:nvPr/>
          </p:nvCxnSpPr>
          <p:spPr>
            <a:xfrm flipH="1">
              <a:off x="6999768" y="4150095"/>
              <a:ext cx="988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F37DD4-7255-0F8E-1968-CC44FC384445}"/>
                </a:ext>
              </a:extLst>
            </p:cNvPr>
            <p:cNvSpPr txBox="1"/>
            <p:nvPr/>
          </p:nvSpPr>
          <p:spPr>
            <a:xfrm>
              <a:off x="7999228" y="3976061"/>
              <a:ext cx="2756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ECI components of </a:t>
              </a:r>
              <a:r>
                <a:rPr lang="en-US" dirty="0" err="1"/>
                <a:t>sc</a:t>
              </a:r>
              <a:r>
                <a:rPr lang="en-US" dirty="0"/>
                <a:t>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dirty="0"/>
                <a:t>-axis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B77360-A120-B5EE-2269-DBA9CE0D48A6}"/>
                </a:ext>
              </a:extLst>
            </p:cNvPr>
            <p:cNvSpPr txBox="1"/>
            <p:nvPr/>
          </p:nvSpPr>
          <p:spPr>
            <a:xfrm>
              <a:off x="1070344" y="4773650"/>
              <a:ext cx="2756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sc</a:t>
              </a:r>
              <a:r>
                <a:rPr lang="en-US" dirty="0"/>
                <a:t> components of ECI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dirty="0"/>
                <a:t>-axis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B42464-14E9-5B9E-D022-D000FD679D15}"/>
                </a:ext>
              </a:extLst>
            </p:cNvPr>
            <p:cNvSpPr txBox="1"/>
            <p:nvPr/>
          </p:nvSpPr>
          <p:spPr>
            <a:xfrm>
              <a:off x="1070344" y="5083693"/>
              <a:ext cx="2759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</a:t>
              </a:r>
              <a:r>
                <a:rPr lang="en-US" dirty="0"/>
                <a:t> components of ECI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dirty="0"/>
                <a:t>-axis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80C1A1-593C-6A39-56A8-794660B5A64B}"/>
                </a:ext>
              </a:extLst>
            </p:cNvPr>
            <p:cNvSpPr txBox="1"/>
            <p:nvPr/>
          </p:nvSpPr>
          <p:spPr>
            <a:xfrm>
              <a:off x="1070344" y="5393736"/>
              <a:ext cx="2747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</a:t>
              </a:r>
              <a:r>
                <a:rPr lang="en-US" dirty="0"/>
                <a:t> components of ECI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dirty="0"/>
                <a:t>-axis</a:t>
              </a:r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989045BC-0ED5-9A69-0537-AAD1D3EE8FC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3826996" y="4150096"/>
              <a:ext cx="330333" cy="80822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D6A607BB-767D-C097-21BE-AB5AB3EB9F9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46692" y="4241032"/>
              <a:ext cx="1107631" cy="947023"/>
            </a:xfrm>
            <a:prstGeom prst="bentConnector3">
              <a:avLst>
                <a:gd name="adj1" fmla="val 104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031A00D-9DEA-4060-8409-F5DE80169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4148" y="4160727"/>
              <a:ext cx="1435570" cy="1417675"/>
            </a:xfrm>
            <a:prstGeom prst="bentConnector3">
              <a:avLst>
                <a:gd name="adj1" fmla="val 1003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058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4A17-DCAD-867A-DC96-FF6761CC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Earth-Centered Inertial (ECI)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olar System">
                <a:extLst>
                  <a:ext uri="{FF2B5EF4-FFF2-40B4-BE49-F238E27FC236}">
                    <a16:creationId xmlns:a16="http://schemas.microsoft.com/office/drawing/2014/main" id="{EA36D861-3005-F714-D72B-7D8E5BBA7E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4868714"/>
                  </p:ext>
                </p:extLst>
              </p:nvPr>
            </p:nvGraphicFramePr>
            <p:xfrm>
              <a:off x="1315841" y="1328765"/>
              <a:ext cx="7714500" cy="45715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14500" cy="4571556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8583671" ay="-1621202" az="-96684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8289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olar System">
                <a:extLst>
                  <a:ext uri="{FF2B5EF4-FFF2-40B4-BE49-F238E27FC236}">
                    <a16:creationId xmlns:a16="http://schemas.microsoft.com/office/drawing/2014/main" id="{EA36D861-3005-F714-D72B-7D8E5BBA7E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5841" y="1328765"/>
                <a:ext cx="7714500" cy="45715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87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39">
            <a:extLst>
              <a:ext uri="{FF2B5EF4-FFF2-40B4-BE49-F238E27FC236}">
                <a16:creationId xmlns:a16="http://schemas.microsoft.com/office/drawing/2014/main" id="{C887CA5C-E40F-4516-F2C9-7EB7360DCB19}"/>
              </a:ext>
            </a:extLst>
          </p:cNvPr>
          <p:cNvSpPr/>
          <p:nvPr/>
        </p:nvSpPr>
        <p:spPr>
          <a:xfrm>
            <a:off x="6885608" y="5189531"/>
            <a:ext cx="2288959" cy="567067"/>
          </a:xfrm>
          <a:prstGeom prst="parallelogram">
            <a:avLst>
              <a:gd name="adj" fmla="val 109375"/>
            </a:avLst>
          </a:prstGeom>
          <a:solidFill>
            <a:srgbClr val="00B0F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9BAEE025-BFA7-0FEF-433D-EA44C1DF0044}"/>
              </a:ext>
            </a:extLst>
          </p:cNvPr>
          <p:cNvSpPr/>
          <p:nvPr/>
        </p:nvSpPr>
        <p:spPr>
          <a:xfrm rot="1374176">
            <a:off x="6953429" y="4971347"/>
            <a:ext cx="3421028" cy="778208"/>
          </a:xfrm>
          <a:prstGeom prst="parallelogram">
            <a:avLst>
              <a:gd name="adj" fmla="val 109375"/>
            </a:avLst>
          </a:prstGeom>
          <a:solidFill>
            <a:srgbClr val="D8E62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6DC76-5B93-4318-4003-2CD7F1F4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ECI (continued)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CFA42F90-4403-82FC-8408-BF5163750B90}"/>
              </a:ext>
            </a:extLst>
          </p:cNvPr>
          <p:cNvSpPr/>
          <p:nvPr/>
        </p:nvSpPr>
        <p:spPr>
          <a:xfrm>
            <a:off x="2073349" y="2456121"/>
            <a:ext cx="1350335" cy="1325563"/>
          </a:xfrm>
          <a:prstGeom prst="su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B0A1B-BCB3-D48F-5942-331015C6F8FB}"/>
              </a:ext>
            </a:extLst>
          </p:cNvPr>
          <p:cNvSpPr txBox="1"/>
          <p:nvPr/>
        </p:nvSpPr>
        <p:spPr>
          <a:xfrm>
            <a:off x="4667693" y="3152554"/>
            <a:ext cx="8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Ecliptic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2532F6-F717-C2D3-76B6-0AF83D2497BF}"/>
              </a:ext>
            </a:extLst>
          </p:cNvPr>
          <p:cNvSpPr/>
          <p:nvPr/>
        </p:nvSpPr>
        <p:spPr>
          <a:xfrm rot="1182239">
            <a:off x="6073418" y="2489773"/>
            <a:ext cx="1350335" cy="1325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037A15-3E55-8E0A-489C-01732E16AF48}"/>
              </a:ext>
            </a:extLst>
          </p:cNvPr>
          <p:cNvCxnSpPr>
            <a:cxnSpLocks/>
          </p:cNvCxnSpPr>
          <p:nvPr/>
        </p:nvCxnSpPr>
        <p:spPr>
          <a:xfrm>
            <a:off x="6230312" y="2110562"/>
            <a:ext cx="1029770" cy="21318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64DCFC-A650-176D-BA46-C44076A9E686}"/>
              </a:ext>
            </a:extLst>
          </p:cNvPr>
          <p:cNvCxnSpPr>
            <a:cxnSpLocks/>
            <a:stCxn id="8" idx="7"/>
            <a:endCxn id="8" idx="3"/>
          </p:cNvCxnSpPr>
          <p:nvPr/>
        </p:nvCxnSpPr>
        <p:spPr>
          <a:xfrm flipH="1">
            <a:off x="6141112" y="2872304"/>
            <a:ext cx="1214947" cy="5604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1F8CDB-80B3-22CE-3A72-AD6FF2768F0A}"/>
              </a:ext>
            </a:extLst>
          </p:cNvPr>
          <p:cNvCxnSpPr/>
          <p:nvPr/>
        </p:nvCxnSpPr>
        <p:spPr>
          <a:xfrm flipH="1">
            <a:off x="7485321" y="2872304"/>
            <a:ext cx="1006537" cy="14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80A558-F4F4-6FE0-921E-55D79F65BB0B}"/>
              </a:ext>
            </a:extLst>
          </p:cNvPr>
          <p:cNvCxnSpPr/>
          <p:nvPr/>
        </p:nvCxnSpPr>
        <p:spPr>
          <a:xfrm>
            <a:off x="1329070" y="3136605"/>
            <a:ext cx="69111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C784CF-2079-E176-9A31-C47BC5B31960}"/>
              </a:ext>
            </a:extLst>
          </p:cNvPr>
          <p:cNvSpPr txBox="1"/>
          <p:nvPr/>
        </p:nvSpPr>
        <p:spPr>
          <a:xfrm>
            <a:off x="8581058" y="2513052"/>
            <a:ext cx="2001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Obliquity of Ecliptic</a:t>
            </a:r>
          </a:p>
          <a:p>
            <a:r>
              <a:rPr lang="en-US" dirty="0"/>
              <a:t>(~23.46 deg)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D33DE5-0B12-F559-00C9-E0A509ABC7E6}"/>
              </a:ext>
            </a:extLst>
          </p:cNvPr>
          <p:cNvSpPr txBox="1"/>
          <p:nvPr/>
        </p:nvSpPr>
        <p:spPr>
          <a:xfrm rot="19949625">
            <a:off x="6711944" y="2830558"/>
            <a:ext cx="558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equator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AD4040-24C8-ED75-46CC-CEE260AB10DE}"/>
              </a:ext>
            </a:extLst>
          </p:cNvPr>
          <p:cNvSpPr txBox="1"/>
          <p:nvPr/>
        </p:nvSpPr>
        <p:spPr>
          <a:xfrm rot="19949625">
            <a:off x="5904216" y="1859072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Spin axis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6E177A-FE77-FE4F-F017-74F0D003A632}"/>
              </a:ext>
            </a:extLst>
          </p:cNvPr>
          <p:cNvCxnSpPr/>
          <p:nvPr/>
        </p:nvCxnSpPr>
        <p:spPr>
          <a:xfrm flipV="1">
            <a:off x="9197163" y="3913970"/>
            <a:ext cx="0" cy="12428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67E655E-6172-EA18-916A-FE039C47CAD9}"/>
              </a:ext>
            </a:extLst>
          </p:cNvPr>
          <p:cNvSpPr txBox="1"/>
          <p:nvPr/>
        </p:nvSpPr>
        <p:spPr>
          <a:xfrm>
            <a:off x="9188409" y="3595537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(Spin Axis)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A7C52E-B4ED-D082-1A75-55C52DFD0EDF}"/>
              </a:ext>
            </a:extLst>
          </p:cNvPr>
          <p:cNvSpPr txBox="1"/>
          <p:nvPr/>
        </p:nvSpPr>
        <p:spPr>
          <a:xfrm>
            <a:off x="7485321" y="6061404"/>
            <a:ext cx="1330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(Line of Ares)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6BDDAA19-7970-1154-4B10-D3122C2C4DE8}"/>
              </a:ext>
            </a:extLst>
          </p:cNvPr>
          <p:cNvSpPr/>
          <p:nvPr/>
        </p:nvSpPr>
        <p:spPr>
          <a:xfrm>
            <a:off x="8581057" y="5163880"/>
            <a:ext cx="2288959" cy="567067"/>
          </a:xfrm>
          <a:prstGeom prst="parallelogram">
            <a:avLst>
              <a:gd name="adj" fmla="val 109375"/>
            </a:avLst>
          </a:prstGeom>
          <a:solidFill>
            <a:srgbClr val="00B0F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FAFE18-6587-6468-11CB-9D78A8B87B75}"/>
              </a:ext>
            </a:extLst>
          </p:cNvPr>
          <p:cNvCxnSpPr>
            <a:cxnSpLocks/>
          </p:cNvCxnSpPr>
          <p:nvPr/>
        </p:nvCxnSpPr>
        <p:spPr>
          <a:xfrm>
            <a:off x="9197163" y="5163880"/>
            <a:ext cx="16728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AC8D7C-48B6-8E85-8886-7DAB62FF5D07}"/>
              </a:ext>
            </a:extLst>
          </p:cNvPr>
          <p:cNvCxnSpPr>
            <a:cxnSpLocks/>
          </p:cNvCxnSpPr>
          <p:nvPr/>
        </p:nvCxnSpPr>
        <p:spPr>
          <a:xfrm flipV="1">
            <a:off x="9186820" y="4136310"/>
            <a:ext cx="538716" cy="1066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960CC84-9EDB-BF15-A0A7-F5F490B12C41}"/>
              </a:ext>
            </a:extLst>
          </p:cNvPr>
          <p:cNvSpPr txBox="1"/>
          <p:nvPr/>
        </p:nvSpPr>
        <p:spPr>
          <a:xfrm>
            <a:off x="9725536" y="3977440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Ecliptic normal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9F6258-84F7-6BE6-8BD0-7817EE49E635}"/>
              </a:ext>
            </a:extLst>
          </p:cNvPr>
          <p:cNvSpPr txBox="1"/>
          <p:nvPr/>
        </p:nvSpPr>
        <p:spPr>
          <a:xfrm>
            <a:off x="9076198" y="5375609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Equatorial plane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1F6929-C7F9-D530-792D-2FC59684EC74}"/>
              </a:ext>
            </a:extLst>
          </p:cNvPr>
          <p:cNvSpPr txBox="1"/>
          <p:nvPr/>
        </p:nvSpPr>
        <p:spPr>
          <a:xfrm rot="20334173">
            <a:off x="7086718" y="4793402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Ecliptic plane</a:t>
            </a:r>
            <a:endParaRPr lang="en-US" sz="12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3F3000-B55F-29C5-8892-559A80BC8E02}"/>
              </a:ext>
            </a:extLst>
          </p:cNvPr>
          <p:cNvCxnSpPr>
            <a:cxnSpLocks/>
          </p:cNvCxnSpPr>
          <p:nvPr/>
        </p:nvCxnSpPr>
        <p:spPr>
          <a:xfrm flipH="1">
            <a:off x="8291845" y="5170968"/>
            <a:ext cx="905318" cy="8715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0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E60797-D494-65BC-376B-4543BACE7EAA}"/>
              </a:ext>
            </a:extLst>
          </p:cNvPr>
          <p:cNvSpPr/>
          <p:nvPr/>
        </p:nvSpPr>
        <p:spPr>
          <a:xfrm>
            <a:off x="6431972" y="1857011"/>
            <a:ext cx="3334159" cy="4632902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9CEAF-0B1B-D1F9-6A63-860A587935BF}"/>
              </a:ext>
            </a:extLst>
          </p:cNvPr>
          <p:cNvSpPr/>
          <p:nvPr/>
        </p:nvSpPr>
        <p:spPr>
          <a:xfrm>
            <a:off x="2079018" y="1859974"/>
            <a:ext cx="3251518" cy="4632902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E38C2-0D3B-EE21-7F85-002B3624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Rotation Theorem (1776)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DB74A-67FD-82E6-D729-96D88267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18" y="1968349"/>
            <a:ext cx="3155400" cy="42229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55A7B8-3FE7-2FA1-1B89-62230BF6BBB2}"/>
              </a:ext>
            </a:extLst>
          </p:cNvPr>
          <p:cNvSpPr/>
          <p:nvPr/>
        </p:nvSpPr>
        <p:spPr>
          <a:xfrm>
            <a:off x="6871854" y="4314826"/>
            <a:ext cx="2674559" cy="657225"/>
          </a:xfrm>
          <a:prstGeom prst="rect">
            <a:avLst/>
          </a:prstGeom>
          <a:solidFill>
            <a:srgbClr val="FFFF00">
              <a:alpha val="10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04BB4-B509-DDD1-90AC-F35F8FFC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13" y="1971314"/>
            <a:ext cx="3031800" cy="42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22F92AB-61A1-D267-5A56-CFFDB9998E94}"/>
              </a:ext>
            </a:extLst>
          </p:cNvPr>
          <p:cNvGrpSpPr/>
          <p:nvPr/>
        </p:nvGrpSpPr>
        <p:grpSpPr>
          <a:xfrm>
            <a:off x="5433939" y="3837185"/>
            <a:ext cx="2785270" cy="2316462"/>
            <a:chOff x="4421331" y="3643746"/>
            <a:chExt cx="2785270" cy="23164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D53554-198B-A161-5ECF-0138822AC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1331" y="3643746"/>
              <a:ext cx="2785270" cy="231646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418E7C7-8460-B1A0-21F3-E57A70782AF2}"/>
                </a:ext>
              </a:extLst>
            </p:cNvPr>
            <p:cNvCxnSpPr/>
            <p:nvPr/>
          </p:nvCxnSpPr>
          <p:spPr>
            <a:xfrm flipV="1">
              <a:off x="6421582" y="4102820"/>
              <a:ext cx="0" cy="9159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2ADC79-694F-F8A5-F0B1-64CB838EAA36}"/>
                </a:ext>
              </a:extLst>
            </p:cNvPr>
            <p:cNvSpPr txBox="1"/>
            <p:nvPr/>
          </p:nvSpPr>
          <p:spPr>
            <a:xfrm>
              <a:off x="6425046" y="391815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39DF643-9934-40A7-302A-4F0CE285DA7F}"/>
                </a:ext>
              </a:extLst>
            </p:cNvPr>
            <p:cNvCxnSpPr>
              <a:cxnSpLocks/>
            </p:cNvCxnSpPr>
            <p:nvPr/>
          </p:nvCxnSpPr>
          <p:spPr>
            <a:xfrm>
              <a:off x="6421582" y="5018809"/>
              <a:ext cx="472787" cy="3844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8A8E73-5559-613E-7145-2AEAB64A8F37}"/>
                </a:ext>
              </a:extLst>
            </p:cNvPr>
            <p:cNvCxnSpPr>
              <a:cxnSpLocks/>
            </p:cNvCxnSpPr>
            <p:nvPr/>
          </p:nvCxnSpPr>
          <p:spPr>
            <a:xfrm>
              <a:off x="6418119" y="5018809"/>
              <a:ext cx="788482" cy="8381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BC280-FCCF-4E25-2B74-0A691DC57342}"/>
                </a:ext>
              </a:extLst>
            </p:cNvPr>
            <p:cNvSpPr txBox="1"/>
            <p:nvPr/>
          </p:nvSpPr>
          <p:spPr>
            <a:xfrm>
              <a:off x="6853311" y="508955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i="1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θ</a:t>
              </a:r>
              <a:endPara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63FF08E7-B6FE-7370-787D-D73331AB1EBC}"/>
              </a:ext>
            </a:extLst>
          </p:cNvPr>
          <p:cNvSpPr/>
          <p:nvPr/>
        </p:nvSpPr>
        <p:spPr>
          <a:xfrm>
            <a:off x="685800" y="1690688"/>
            <a:ext cx="10515600" cy="1325563"/>
          </a:xfrm>
          <a:prstGeom prst="wedgeRectCallout">
            <a:avLst>
              <a:gd name="adj1" fmla="val -318"/>
              <a:gd name="adj2" fmla="val 1761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C7D90-E7C1-7BBA-65F4-8023A722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Rotation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37E8-6269-DDEB-BB53-CD8750679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9723"/>
            <a:ext cx="10515600" cy="4554393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Theorema.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Quomodocunque sphaera circa centrum suum conuertatur, semper assignari potest diameter,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cuius directio in situ translato conueniat cum situ initiali. </a:t>
            </a:r>
          </a:p>
          <a:p>
            <a:endParaRPr lang="en-US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Euler Theorem">
            <a:hlinkClick r:id="" action="ppaction://media"/>
            <a:extLst>
              <a:ext uri="{FF2B5EF4-FFF2-40B4-BE49-F238E27FC236}">
                <a16:creationId xmlns:a16="http://schemas.microsoft.com/office/drawing/2014/main" id="{BA23839A-7352-B0E5-2A9F-E382795376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1270" y="43933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D90-E7C1-7BBA-65F4-8023A722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Rotation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37E8-6269-DDEB-BB53-CD8750679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4393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When a sphere is moved around its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it is always possible to find a diameter whose direction in the displaced position is the same as in the initial position.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6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51EB-041D-D458-76C1-076F00F0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 in German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67444-848A-E20C-0745-833255BBC817}"/>
              </a:ext>
            </a:extLst>
          </p:cNvPr>
          <p:cNvSpPr txBox="1"/>
          <p:nvPr/>
        </p:nvSpPr>
        <p:spPr>
          <a:xfrm>
            <a:off x="838200" y="23196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/>
              <a:t>Egal wie sich die Kugel um ihren Mittelpunkt dreht, ihr kann immer ein Durchmesser zugeordnet werden, dessen Richtung in der Translationslage mit der Ausgangslage übereinstimmt.</a:t>
            </a:r>
            <a:endParaRPr lang="en-US" i="1" dirty="0"/>
          </a:p>
        </p:txBody>
      </p:sp>
      <p:pic>
        <p:nvPicPr>
          <p:cNvPr id="1026" name="Picture 2" descr="The 'Pickelhaube' - A Brief History of WW1 Germany's Iconic Spiked ...">
            <a:extLst>
              <a:ext uri="{FF2B5EF4-FFF2-40B4-BE49-F238E27FC236}">
                <a16:creationId xmlns:a16="http://schemas.microsoft.com/office/drawing/2014/main" id="{AC08F813-D81C-794A-90F5-335C1B09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2319635"/>
            <a:ext cx="3640137" cy="409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erman euler">
            <a:hlinkClick r:id="" action="ppaction://media"/>
            <a:extLst>
              <a:ext uri="{FF2B5EF4-FFF2-40B4-BE49-F238E27FC236}">
                <a16:creationId xmlns:a16="http://schemas.microsoft.com/office/drawing/2014/main" id="{B15CDE22-668E-B179-F7A0-F32598FF2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69810" y="3295054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C7E10-B970-9F05-A18A-686059E43D9A}"/>
              </a:ext>
            </a:extLst>
          </p:cNvPr>
          <p:cNvSpPr txBox="1"/>
          <p:nvPr/>
        </p:nvSpPr>
        <p:spPr>
          <a:xfrm>
            <a:off x="676275" y="523875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Butterfly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9609-7A5B-35F4-AE00-EBF290CD1B0E}"/>
              </a:ext>
            </a:extLst>
          </p:cNvPr>
          <p:cNvSpPr txBox="1"/>
          <p:nvPr/>
        </p:nvSpPr>
        <p:spPr>
          <a:xfrm>
            <a:off x="2618092" y="4576286"/>
            <a:ext cx="93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Papillon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2B1F2-0088-7786-A80F-1FD0E64454E2}"/>
              </a:ext>
            </a:extLst>
          </p:cNvPr>
          <p:cNvSpPr txBox="1"/>
          <p:nvPr/>
        </p:nvSpPr>
        <p:spPr>
          <a:xfrm>
            <a:off x="2618092" y="4945618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Farfalla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A0F72-40CF-FA5F-F249-BB079DB3DABF}"/>
              </a:ext>
            </a:extLst>
          </p:cNvPr>
          <p:cNvSpPr txBox="1"/>
          <p:nvPr/>
        </p:nvSpPr>
        <p:spPr>
          <a:xfrm>
            <a:off x="2618093" y="531495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Fluture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510E6-DB87-AA63-7A4D-BB8379D14AB6}"/>
              </a:ext>
            </a:extLst>
          </p:cNvPr>
          <p:cNvSpPr txBox="1"/>
          <p:nvPr/>
        </p:nvSpPr>
        <p:spPr>
          <a:xfrm>
            <a:off x="2618093" y="5741253"/>
            <a:ext cx="14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Schmetterling</a:t>
            </a:r>
            <a:endParaRPr lang="en-US" dirty="0"/>
          </a:p>
        </p:txBody>
      </p:sp>
      <p:pic>
        <p:nvPicPr>
          <p:cNvPr id="13" name="french butterfly">
            <a:hlinkClick r:id="" action="ppaction://media"/>
            <a:extLst>
              <a:ext uri="{FF2B5EF4-FFF2-40B4-BE49-F238E27FC236}">
                <a16:creationId xmlns:a16="http://schemas.microsoft.com/office/drawing/2014/main" id="{6D602381-99F8-C3F8-FE57-0762CAC054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887.4111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63946" y="4654630"/>
            <a:ext cx="304800" cy="304800"/>
          </a:xfrm>
          <a:prstGeom prst="rect">
            <a:avLst/>
          </a:prstGeom>
        </p:spPr>
      </p:pic>
      <p:pic>
        <p:nvPicPr>
          <p:cNvPr id="14" name="italian butterfly">
            <a:hlinkClick r:id="" action="ppaction://media"/>
            <a:extLst>
              <a:ext uri="{FF2B5EF4-FFF2-40B4-BE49-F238E27FC236}">
                <a16:creationId xmlns:a16="http://schemas.microsoft.com/office/drawing/2014/main" id="{B58D4B68-B433-E680-CB33-0BE73EB8DA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end="1889.35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38163" y="5054167"/>
            <a:ext cx="330583" cy="330583"/>
          </a:xfrm>
          <a:prstGeom prst="rect">
            <a:avLst/>
          </a:prstGeom>
        </p:spPr>
      </p:pic>
      <p:pic>
        <p:nvPicPr>
          <p:cNvPr id="15" name="german butterfly">
            <a:hlinkClick r:id="" action="ppaction://media"/>
            <a:extLst>
              <a:ext uri="{FF2B5EF4-FFF2-40B4-BE49-F238E27FC236}">
                <a16:creationId xmlns:a16="http://schemas.microsoft.com/office/drawing/2014/main" id="{AE3226D4-594C-F708-4204-74215B3FB607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29101" y="5824835"/>
            <a:ext cx="304800" cy="304800"/>
          </a:xfrm>
          <a:prstGeom prst="rect">
            <a:avLst/>
          </a:prstGeom>
        </p:spPr>
      </p:pic>
      <p:pic>
        <p:nvPicPr>
          <p:cNvPr id="16" name="rumanian butterfly">
            <a:hlinkClick r:id="" action="ppaction://media"/>
            <a:extLst>
              <a:ext uri="{FF2B5EF4-FFF2-40B4-BE49-F238E27FC236}">
                <a16:creationId xmlns:a16="http://schemas.microsoft.com/office/drawing/2014/main" id="{97B4F643-B328-40A5-F855-3873DAB1F2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8">
                  <p14:trim st="869" end="1520.55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63946" y="5391552"/>
            <a:ext cx="304800" cy="30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8EC9AB-9339-D6C7-825C-D9AFE5F45F3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679114" y="4760952"/>
            <a:ext cx="938978" cy="662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7AFB9C-B005-0186-64FC-35ED513343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1679114" y="5130284"/>
            <a:ext cx="938978" cy="293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60450B-1037-01AF-9C79-5ACD52124CC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1679114" y="5423416"/>
            <a:ext cx="938979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E5088-C22E-E2F2-5C23-FE587F4B97D8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679114" y="5423416"/>
            <a:ext cx="938979" cy="502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6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0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20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EECD-FCDA-2430-9818-2B244E0F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7C28-6464-6794-CF2B-4C603C6C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6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7A2061D-146D-091D-318B-5034BB12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F634EA-ABA8-49AC-977F-7070DF5CCA9D}" type="slidenum"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3A042-4E3F-F59C-148B-C73D07A29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Representing Attitude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B5656-1F47-BA67-2CA3-24A1F18C77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dirty="0"/>
              <a:t>There are several ways to represent the rotation between two reference frames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Direction Cosines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Euler Angles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Quaternions (aka Euler Parameters)</a:t>
            </a:r>
          </a:p>
          <a:p>
            <a:pPr marL="457200" lvl="2" indent="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2"/>
                <a:ea typeface="ＭＳ Ｐゴシック" pitchFamily="2"/>
              </a:rPr>
              <a:t>and more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dirty="0"/>
              <a:t>They all have their strengths and weaknesses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22AB-E16C-C2A2-5038-53AB777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quaternion looks like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6DA8CF-FC77-1C60-5418-E9F98D3C94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7" y="2282031"/>
            <a:ext cx="29051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6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9DDCC9-6290-61D8-905D-D05F4D0CC5E6}"/>
              </a:ext>
            </a:extLst>
          </p:cNvPr>
          <p:cNvSpPr/>
          <p:nvPr/>
        </p:nvSpPr>
        <p:spPr>
          <a:xfrm>
            <a:off x="581135" y="1767843"/>
            <a:ext cx="3905028" cy="28136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1E256-512B-2F48-BD1D-A52DB080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 Notation Issues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4BB394-7E97-FC16-BA86-BF68635BE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697" y="1853568"/>
            <a:ext cx="3561905" cy="25809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13E08-D6EE-9762-2909-B82C1BAECC9D}"/>
              </a:ext>
            </a:extLst>
          </p:cNvPr>
          <p:cNvSpPr txBox="1"/>
          <p:nvPr/>
        </p:nvSpPr>
        <p:spPr>
          <a:xfrm>
            <a:off x="323850" y="4667250"/>
            <a:ext cx="4804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Excerpt from </a:t>
            </a:r>
            <a:r>
              <a:rPr lang="en-US" sz="10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https://www.astro.rug.nl/software/kapteyn-beta/_downloads/attitude.pdf</a:t>
            </a:r>
            <a:endParaRPr lang="en-US" sz="1000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FF2BD7-3647-67C1-00B4-E9F6993E2ADC}"/>
              </a:ext>
            </a:extLst>
          </p:cNvPr>
          <p:cNvCxnSpPr>
            <a:cxnSpLocks/>
          </p:cNvCxnSpPr>
          <p:nvPr/>
        </p:nvCxnSpPr>
        <p:spPr>
          <a:xfrm flipH="1">
            <a:off x="3286125" y="2071103"/>
            <a:ext cx="500007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AA7A3-18DC-72F9-A4CC-5A71EBAA89FC}"/>
                  </a:ext>
                </a:extLst>
              </p:cNvPr>
              <p:cNvSpPr txBox="1"/>
              <p:nvPr/>
            </p:nvSpPr>
            <p:spPr>
              <a:xfrm>
                <a:off x="6475651" y="1690688"/>
                <a:ext cx="2832827" cy="1143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To eliminate ambiguity we represent a quaternion:</a:t>
                </a:r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[3]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AA7A3-18DC-72F9-A4CC-5A71EBAA8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51" y="1690688"/>
                <a:ext cx="2832827" cy="1143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7E9E47B-8165-DCD4-8D9F-D26D05AECC3C}"/>
              </a:ext>
            </a:extLst>
          </p:cNvPr>
          <p:cNvSpPr txBox="1"/>
          <p:nvPr/>
        </p:nvSpPr>
        <p:spPr>
          <a:xfrm>
            <a:off x="3442216" y="1846878"/>
            <a:ext cx="84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Scalar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17A1D7-6A89-1681-C2BC-C519B21F5DE4}"/>
                  </a:ext>
                </a:extLst>
              </p:cNvPr>
              <p:cNvSpPr txBox="1"/>
              <p:nvPr/>
            </p:nvSpPr>
            <p:spPr>
              <a:xfrm>
                <a:off x="6987777" y="3314869"/>
                <a:ext cx="1839030" cy="30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sPre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sPre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17A1D7-6A89-1681-C2BC-C519B21F5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777" y="3314869"/>
                <a:ext cx="1839030" cy="308739"/>
              </a:xfrm>
              <a:prstGeom prst="rect">
                <a:avLst/>
              </a:prstGeom>
              <a:blipFill>
                <a:blip r:embed="rId5"/>
                <a:stretch>
                  <a:fillRect r="-198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6E17844-9EE5-9D3D-9C7F-613C8A2367D3}"/>
              </a:ext>
            </a:extLst>
          </p:cNvPr>
          <p:cNvSpPr txBox="1"/>
          <p:nvPr/>
        </p:nvSpPr>
        <p:spPr>
          <a:xfrm>
            <a:off x="6518130" y="3684397"/>
            <a:ext cx="27478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My notation (and JPL, 42’s) mimics DCM notation</a:t>
            </a:r>
            <a:endParaRPr lang="en-US" sz="1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DE98E5-A861-02C5-C641-FFE997AA4920}"/>
                  </a:ext>
                </a:extLst>
              </p:cNvPr>
              <p:cNvSpPr txBox="1"/>
              <p:nvPr/>
            </p:nvSpPr>
            <p:spPr>
              <a:xfrm>
                <a:off x="6987777" y="4472326"/>
                <a:ext cx="1786130" cy="30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sPre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sPr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DE98E5-A861-02C5-C641-FFE997AA4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777" y="4472326"/>
                <a:ext cx="1786130" cy="308739"/>
              </a:xfrm>
              <a:prstGeom prst="rect">
                <a:avLst/>
              </a:prstGeom>
              <a:blipFill>
                <a:blip r:embed="rId6"/>
                <a:stretch>
                  <a:fillRect r="-102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F025F42-E8B9-5B74-8EB8-874BDC36F20C}"/>
              </a:ext>
            </a:extLst>
          </p:cNvPr>
          <p:cNvSpPr txBox="1"/>
          <p:nvPr/>
        </p:nvSpPr>
        <p:spPr>
          <a:xfrm>
            <a:off x="7225053" y="4867457"/>
            <a:ext cx="1311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Hamiltonian Notation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C51469-A165-380D-02B9-76A812B743A5}"/>
              </a:ext>
            </a:extLst>
          </p:cNvPr>
          <p:cNvSpPr txBox="1"/>
          <p:nvPr/>
        </p:nvSpPr>
        <p:spPr>
          <a:xfrm>
            <a:off x="838200" y="5829300"/>
            <a:ext cx="620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Processing Might Used Conventions that differ from GNC!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2C5745-546B-A14F-18FF-76B36D9214BD}"/>
              </a:ext>
            </a:extLst>
          </p:cNvPr>
          <p:cNvCxnSpPr>
            <a:cxnSpLocks/>
          </p:cNvCxnSpPr>
          <p:nvPr/>
        </p:nvCxnSpPr>
        <p:spPr>
          <a:xfrm flipH="1">
            <a:off x="8828597" y="2071103"/>
            <a:ext cx="500007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3690F6-BA2C-430C-BD01-B003CF25B875}"/>
              </a:ext>
            </a:extLst>
          </p:cNvPr>
          <p:cNvSpPr txBox="1"/>
          <p:nvPr/>
        </p:nvSpPr>
        <p:spPr>
          <a:xfrm>
            <a:off x="8984688" y="1846878"/>
            <a:ext cx="84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Scalar part</a:t>
            </a:r>
          </a:p>
        </p:txBody>
      </p:sp>
    </p:spTree>
    <p:extLst>
      <p:ext uri="{BB962C8B-B14F-4D97-AF65-F5344CB8AC3E}">
        <p14:creationId xmlns:p14="http://schemas.microsoft.com/office/powerpoint/2010/main" val="102783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6A1E5-C0B7-BBBB-455A-C9E7BEC3F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25" y="202737"/>
            <a:ext cx="4779866" cy="60715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BD594-A956-F5CB-FAFB-BBFEA4D21C7E}"/>
              </a:ext>
            </a:extLst>
          </p:cNvPr>
          <p:cNvSpPr txBox="1"/>
          <p:nvPr/>
        </p:nvSpPr>
        <p:spPr>
          <a:xfrm>
            <a:off x="5513291" y="1224260"/>
            <a:ext cx="477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https://www.researchgate.net/publication/323426570_Why_and_How_to_Avoid_the_Flipped_Quaternion_Multiplication_-_Shorter_and_Less_Formal_Version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2705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541-BECC-10F1-A717-1815DDED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Interlude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304EC-98A7-E36E-198C-152F115CC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4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A65F-1942-A4CA-BD82-43B1A7A2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Rotations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1D89-8C28-88FD-94F6-E49C90138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0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85FD1-B82F-6603-0549-6CA5B5E0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Non-commutative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C958-1E11-7809-7CB6-C2D66B0D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19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F483448-2C0C-E921-3AEA-ED5996E1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42: A General-Purpose Multi-body,</a:t>
            </a:r>
          </a:p>
          <a:p>
            <a:pPr lvl="0"/>
            <a:r>
              <a:rPr lang="en-US"/>
              <a:t>Multi-spacecraft Simulation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41A8129-6477-DE70-02E3-417C9C9E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E0CDD09-66C7-437E-BFEC-D91A1DC25DF7}" type="slidenum"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81ADD-C3C2-407D-3EBD-2DB7420147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09799" y="607320"/>
            <a:ext cx="7772400" cy="1146960"/>
          </a:xfrm>
        </p:spPr>
        <p:txBody>
          <a:bodyPr vert="horz"/>
          <a:lstStyle/>
          <a:p>
            <a:pPr lvl="0"/>
            <a:r>
              <a:rPr lang="en-US"/>
              <a:t>Notation for Quaternions, DCMs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A4A0C-C1F4-73E8-0461-1EDD805935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09799" y="1693080"/>
            <a:ext cx="7772400" cy="4526280"/>
          </a:xfrm>
        </p:spPr>
        <p:txBody>
          <a:bodyPr vert="horz"/>
          <a:lstStyle/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The rotation from frame </a:t>
            </a:r>
            <a:r>
              <a:rPr lang="en-US" sz="1800" i="1"/>
              <a:t>A</a:t>
            </a:r>
            <a:r>
              <a:rPr lang="en-US" sz="1800"/>
              <a:t> to frame </a:t>
            </a:r>
            <a:r>
              <a:rPr lang="en-US" sz="1800" i="1"/>
              <a:t>B </a:t>
            </a:r>
            <a:r>
              <a:rPr lang="en-US" sz="1800"/>
              <a:t>may be described by the direction cosine matrix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Given the components of a vector in </a:t>
            </a:r>
            <a:r>
              <a:rPr lang="en-US" sz="1800" i="1"/>
              <a:t>A</a:t>
            </a:r>
            <a:r>
              <a:rPr lang="en-US" sz="1800"/>
              <a:t>, its components in </a:t>
            </a:r>
            <a:r>
              <a:rPr lang="en-US" sz="1800" i="1"/>
              <a:t>B</a:t>
            </a:r>
            <a:r>
              <a:rPr lang="en-US" sz="1800"/>
              <a:t> may be found by the multiplication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In C, we write the DCM as CBA to preserve order of superscripts, eg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Quaternions are another way to describe rotations.  We use a parallel notation:</a:t>
            </a:r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endParaRPr lang="en-US" sz="1800"/>
          </a:p>
          <a:p>
            <a:pPr lvl="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en-US" sz="1800"/>
              <a:t>These and similar conventions promote concise, </a:t>
            </a:r>
            <a:r>
              <a:rPr lang="en-US" sz="1800" i="1"/>
              <a:t>unambiguous</a:t>
            </a:r>
            <a:r>
              <a:rPr lang="en-US" sz="1800"/>
              <a:t>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B70B7D-5407-4E02-6625-FF936E2E9EDB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5218321" y="2187000"/>
                <a:ext cx="1069559" cy="318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1">
                <a:noAutofit/>
              </a:bodyPr>
              <a:lstStyle/>
              <a:p>
                <a:pPr hangingPunct="0"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sPre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ˆ</m:t>
                              </m:r>
                            </m:lim>
                          </m:limUp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ˆ</m:t>
                              </m:r>
                            </m:lim>
                          </m:limUp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>
                  <a:latin typeface="Arial" pitchFamily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B70B7D-5407-4E02-6625-FF936E2E9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321" y="2187000"/>
                <a:ext cx="1069559" cy="318240"/>
              </a:xfrm>
              <a:prstGeom prst="rect">
                <a:avLst/>
              </a:prstGeom>
              <a:blipFill>
                <a:blip r:embed="rId3"/>
                <a:stretch>
                  <a:fillRect r="-28571" b="-59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B5BCF1-F653-6DF6-159F-F6D63B6BC6E5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5179080" y="3190680"/>
                <a:ext cx="1075680" cy="28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1">
                <a:noAutofit/>
              </a:bodyPr>
              <a:lstStyle/>
              <a:p>
                <a:pPr hangingPunct="0"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sPre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/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sPre>
                      <m:sPre>
                        <m:sPre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sPre>
                    </m:oMath>
                  </m:oMathPara>
                </a14:m>
                <a:endParaRPr lang="en-US">
                  <a:latin typeface="Arial" pitchFamily="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B5BCF1-F653-6DF6-159F-F6D63B6BC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80" y="3190680"/>
                <a:ext cx="1075680" cy="284400"/>
              </a:xfrm>
              <a:prstGeom prst="rect">
                <a:avLst/>
              </a:prstGeom>
              <a:blipFill>
                <a:blip r:embed="rId4"/>
                <a:stretch>
                  <a:fillRect r="-38068" b="-27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DD6C5FC-7F68-4806-E853-6E1487B4E68C}"/>
              </a:ext>
            </a:extLst>
          </p:cNvPr>
          <p:cNvSpPr txBox="1"/>
          <p:nvPr/>
        </p:nvSpPr>
        <p:spPr>
          <a:xfrm>
            <a:off x="4690560" y="3885840"/>
            <a:ext cx="2100960" cy="3646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  <a:latin typeface="Courier" pitchFamily="49"/>
                <a:ea typeface="ＭＳ Ｐゴシック" pitchFamily="2"/>
                <a:cs typeface="ＭＳ Ｐゴシック" pitchFamily="2"/>
              </a:rPr>
              <a:t>MxV(CBA,va,vb)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D53EE-F16A-A8B1-51FE-165E11DF7258}"/>
              </a:ext>
            </a:extLst>
          </p:cNvPr>
          <p:cNvSpPr txBox="1"/>
          <p:nvPr/>
        </p:nvSpPr>
        <p:spPr>
          <a:xfrm>
            <a:off x="4715400" y="4795921"/>
            <a:ext cx="2100960" cy="3646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  <a:latin typeface="Courier" pitchFamily="49"/>
                <a:ea typeface="ＭＳ Ｐゴシック" pitchFamily="2"/>
                <a:cs typeface="ＭＳ Ｐゴシック" pitchFamily="2"/>
              </a:rPr>
              <a:t>QxV(qba,va,vb)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10C5-4F24-3D0F-DDE4-AC57D295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998D0-B2B6-DFF1-547F-5BFABF102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200" dirty="0">
                <a:hlinkClick r:id="rId2"/>
              </a:rPr>
              <a:t>http://www.opengl-tutorial.org/intermediate-tutorials/tutorial-17-quaternions/</a:t>
            </a:r>
            <a:endParaRPr lang="it-IT" sz="1200" dirty="0"/>
          </a:p>
          <a:p>
            <a:r>
              <a:rPr lang="en-US" sz="1200" dirty="0">
                <a:hlinkClick r:id="rId3"/>
              </a:rPr>
              <a:t>https://en.wikipedia.org/wiki/Euler%27s_rotation_theorem</a:t>
            </a:r>
            <a:endParaRPr lang="en-US" sz="1200" dirty="0"/>
          </a:p>
          <a:p>
            <a:r>
              <a:rPr lang="en-US" sz="12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https://www.astro.rug.nl/software/kapteyn-beta/_downloads/attitude.pdf</a:t>
            </a:r>
            <a:endParaRPr lang="en-US" sz="1200" dirty="0">
              <a:solidFill>
                <a:schemeClr val="accent1"/>
              </a:solidFill>
            </a:endParaRPr>
          </a:p>
          <a:p>
            <a:r>
              <a:rPr lang="en-US" sz="1200" dirty="0">
                <a:hlinkClick r:id="rId5"/>
              </a:rPr>
              <a:t>https://fzheng.me/2017/11/12/quaternion_conventions_en/</a:t>
            </a:r>
            <a:endParaRPr lang="en-US" sz="1200" dirty="0"/>
          </a:p>
          <a:p>
            <a:r>
              <a:rPr lang="en-US" sz="1000" dirty="0">
                <a:hlinkClick r:id="rId6"/>
              </a:rPr>
              <a:t>http://www.iri.upc.edu/people/jsola/JoanSola/objectes/notes/kinematics.pdf</a:t>
            </a:r>
            <a:endParaRPr lang="en-US" sz="1000" dirty="0"/>
          </a:p>
          <a:p>
            <a:r>
              <a:rPr lang="en-US" sz="1000" dirty="0">
                <a:hlinkClick r:id="rId7"/>
              </a:rPr>
              <a:t>https://www.researchgate.net/publication/323426570_Why_and_How_to_Avoid_the_Flipped_Quaternion_Multiplication_-_Shorter_and_Less_Formal_Version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9821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D1D4-C611-7B7E-2AD3-F8588716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36477-D975-1C34-D9A1-FEDD90CA8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14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Cosine Matrix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B4360-F30A-574B-93D3-5FF370C06C11}"/>
              </a:ext>
            </a:extLst>
          </p:cNvPr>
          <p:cNvGrpSpPr/>
          <p:nvPr/>
        </p:nvGrpSpPr>
        <p:grpSpPr>
          <a:xfrm>
            <a:off x="554391" y="2467617"/>
            <a:ext cx="3135898" cy="2319811"/>
            <a:chOff x="1798400" y="2467617"/>
            <a:chExt cx="3135898" cy="231981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AF0BD84-A4FD-18C1-382A-087EDE2FDE07}"/>
                </a:ext>
              </a:extLst>
            </p:cNvPr>
            <p:cNvGrpSpPr/>
            <p:nvPr/>
          </p:nvGrpSpPr>
          <p:grpSpPr>
            <a:xfrm>
              <a:off x="1798400" y="2467617"/>
              <a:ext cx="3135898" cy="2292696"/>
              <a:chOff x="3109843" y="2127087"/>
              <a:chExt cx="3135898" cy="229269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5F1A3B0-5E9C-BE32-3F68-8B7D53BF39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5568" y="3705726"/>
                <a:ext cx="878306" cy="5293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54CFEA-F219-1505-F64C-D27096CED0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3874" y="2454442"/>
                <a:ext cx="0" cy="1251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EA334CE-03C1-7D92-F4ED-14BB107FB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3874" y="3705726"/>
                <a:ext cx="1371600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6F764F-2F6D-ED7A-599A-D7FB2927C05B}"/>
                  </a:ext>
                </a:extLst>
              </p:cNvPr>
              <p:cNvSpPr txBox="1"/>
              <p:nvPr/>
            </p:nvSpPr>
            <p:spPr>
              <a:xfrm>
                <a:off x="3109843" y="4050451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ECI</a:t>
                </a:r>
                <a:endPara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AFE5AD-EAFA-DA28-23DB-C6B29545C721}"/>
                  </a:ext>
                </a:extLst>
              </p:cNvPr>
              <p:cNvSpPr txBox="1"/>
              <p:nvPr/>
            </p:nvSpPr>
            <p:spPr>
              <a:xfrm>
                <a:off x="5710017" y="3705726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ECI</a:t>
                </a:r>
                <a:endPara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D1C359-AB95-3EB0-7838-6BCB370A4613}"/>
                  </a:ext>
                </a:extLst>
              </p:cNvPr>
              <p:cNvSpPr txBox="1"/>
              <p:nvPr/>
            </p:nvSpPr>
            <p:spPr>
              <a:xfrm>
                <a:off x="4493143" y="2127087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ECI</a:t>
                </a:r>
                <a:endPara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ACB399-0FE4-08B7-BB16-3B60DC75500F}"/>
                </a:ext>
              </a:extLst>
            </p:cNvPr>
            <p:cNvCxnSpPr>
              <a:cxnSpLocks/>
            </p:cNvCxnSpPr>
            <p:nvPr/>
          </p:nvCxnSpPr>
          <p:spPr>
            <a:xfrm rot="20443532" flipH="1">
              <a:off x="2727847" y="4115976"/>
              <a:ext cx="562114" cy="3800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61E0D24-DC71-C07E-A649-6920468B4438}"/>
                </a:ext>
              </a:extLst>
            </p:cNvPr>
            <p:cNvCxnSpPr>
              <a:cxnSpLocks/>
            </p:cNvCxnSpPr>
            <p:nvPr/>
          </p:nvCxnSpPr>
          <p:spPr>
            <a:xfrm rot="20443532" flipV="1">
              <a:off x="3063239" y="3160810"/>
              <a:ext cx="0" cy="8982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E46EC5-6FA4-F027-6226-B386A316B7FB}"/>
                </a:ext>
              </a:extLst>
            </p:cNvPr>
            <p:cNvCxnSpPr>
              <a:cxnSpLocks/>
            </p:cNvCxnSpPr>
            <p:nvPr/>
          </p:nvCxnSpPr>
          <p:spPr>
            <a:xfrm rot="20443532">
              <a:off x="3186885" y="3888970"/>
              <a:ext cx="87782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A24E81-FDB2-482F-58B2-FC2B542A682A}"/>
                </a:ext>
              </a:extLst>
            </p:cNvPr>
            <p:cNvSpPr txBox="1"/>
            <p:nvPr/>
          </p:nvSpPr>
          <p:spPr>
            <a:xfrm rot="20443532">
              <a:off x="2584008" y="4522309"/>
              <a:ext cx="265918" cy="265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9E050A-2B7B-96B8-54D9-FEFAB9C414F7}"/>
                </a:ext>
              </a:extLst>
            </p:cNvPr>
            <p:cNvSpPr txBox="1"/>
            <p:nvPr/>
          </p:nvSpPr>
          <p:spPr>
            <a:xfrm rot="20443532">
              <a:off x="3998564" y="3543467"/>
              <a:ext cx="265918" cy="265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5808EF-7E09-370F-D827-44F69BFD7CC8}"/>
                </a:ext>
              </a:extLst>
            </p:cNvPr>
            <p:cNvSpPr txBox="1"/>
            <p:nvPr/>
          </p:nvSpPr>
          <p:spPr>
            <a:xfrm rot="20443532">
              <a:off x="2922766" y="3053776"/>
              <a:ext cx="257711" cy="265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487515-5967-F919-0552-B82011E23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1694" y="3725839"/>
              <a:ext cx="274396" cy="320417"/>
            </a:xfrm>
            <a:prstGeom prst="line">
              <a:avLst/>
            </a:prstGeom>
            <a:ln w="158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FA305-97E8-0A8F-F79D-0958C75CC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5013" y="3741619"/>
              <a:ext cx="371077" cy="43261"/>
            </a:xfrm>
            <a:prstGeom prst="line">
              <a:avLst/>
            </a:prstGeom>
            <a:ln w="158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87A45B-98A5-67A9-0A2A-540566239775}"/>
                </a:ext>
              </a:extLst>
            </p:cNvPr>
            <p:cNvCxnSpPr>
              <a:cxnSpLocks/>
            </p:cNvCxnSpPr>
            <p:nvPr/>
          </p:nvCxnSpPr>
          <p:spPr>
            <a:xfrm>
              <a:off x="3240247" y="3500542"/>
              <a:ext cx="799859" cy="241077"/>
            </a:xfrm>
            <a:prstGeom prst="line">
              <a:avLst/>
            </a:prstGeom>
            <a:ln w="158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3A2A3DA-1685-7717-BF27-23B7D3748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6976" y="3607966"/>
              <a:ext cx="878306" cy="529390"/>
            </a:xfrm>
            <a:prstGeom prst="straightConnector1">
              <a:avLst/>
            </a:prstGeom>
            <a:ln w="12700"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BA71FAF-4A5E-6E6F-D346-A72037EAD5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5951" y="3500542"/>
              <a:ext cx="19106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FCC8B5-1433-7CAA-14AE-F80624854946}"/>
                </a:ext>
              </a:extLst>
            </p:cNvPr>
            <p:cNvCxnSpPr/>
            <p:nvPr/>
          </p:nvCxnSpPr>
          <p:spPr>
            <a:xfrm>
              <a:off x="3655013" y="3676026"/>
              <a:ext cx="0" cy="1686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414FA3F-B10F-162D-2BC6-7F65B4AA1430}"/>
                </a:ext>
              </a:extLst>
            </p:cNvPr>
            <p:cNvCxnSpPr/>
            <p:nvPr/>
          </p:nvCxnSpPr>
          <p:spPr>
            <a:xfrm>
              <a:off x="3751694" y="3968729"/>
              <a:ext cx="0" cy="1686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2407B1-371E-1E56-C565-6BC2355CDA2E}"/>
                    </a:ext>
                  </a:extLst>
                </p:cNvPr>
                <p:cNvSpPr txBox="1"/>
                <p:nvPr/>
              </p:nvSpPr>
              <p:spPr>
                <a:xfrm>
                  <a:off x="3199480" y="3263593"/>
                  <a:ext cx="449225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2407B1-371E-1E56-C565-6BC2355CD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9480" y="3263593"/>
                  <a:ext cx="449225" cy="29161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A7811A-3058-DFFE-7F13-781BDF573996}"/>
                    </a:ext>
                  </a:extLst>
                </p:cNvPr>
                <p:cNvSpPr txBox="1"/>
                <p:nvPr/>
              </p:nvSpPr>
              <p:spPr>
                <a:xfrm>
                  <a:off x="3851562" y="2968423"/>
                  <a:ext cx="449225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𝑦𝑥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A7811A-3058-DFFE-7F13-781BDF573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562" y="2968423"/>
                  <a:ext cx="449225" cy="2916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0035B6-B197-20A5-A4EC-0ED1368E0192}"/>
                    </a:ext>
                  </a:extLst>
                </p:cNvPr>
                <p:cNvSpPr txBox="1"/>
                <p:nvPr/>
              </p:nvSpPr>
              <p:spPr>
                <a:xfrm>
                  <a:off x="3565607" y="4084296"/>
                  <a:ext cx="449225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0035B6-B197-20A5-A4EC-0ED1368E0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607" y="4084296"/>
                  <a:ext cx="449225" cy="2916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0D691F3F-C786-0EFB-6C6D-59BFE7FCB611}"/>
                </a:ext>
              </a:extLst>
            </p:cNvPr>
            <p:cNvCxnSpPr/>
            <p:nvPr/>
          </p:nvCxnSpPr>
          <p:spPr>
            <a:xfrm rot="5400000">
              <a:off x="3569875" y="3256285"/>
              <a:ext cx="462686" cy="32208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FCEA6B-051F-7E01-0FB0-88D816614130}"/>
                  </a:ext>
                </a:extLst>
              </p:cNvPr>
              <p:cNvSpPr txBox="1"/>
              <p:nvPr/>
            </p:nvSpPr>
            <p:spPr>
              <a:xfrm>
                <a:off x="4268972" y="1539680"/>
                <a:ext cx="3012620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FCEA6B-051F-7E01-0FB0-88D816614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72" y="1539680"/>
                <a:ext cx="3012620" cy="8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6C28BF-CF77-46DB-53AF-EC980A6746F3}"/>
                  </a:ext>
                </a:extLst>
              </p:cNvPr>
              <p:cNvSpPr txBox="1"/>
              <p:nvPr/>
            </p:nvSpPr>
            <p:spPr>
              <a:xfrm>
                <a:off x="4268972" y="2881556"/>
                <a:ext cx="3009029" cy="90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6C28BF-CF77-46DB-53AF-EC980A674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72" y="2881556"/>
                <a:ext cx="3009029" cy="903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F13BD-9514-F541-7783-BF72ED185A6A}"/>
                  </a:ext>
                </a:extLst>
              </p:cNvPr>
              <p:cNvSpPr txBox="1"/>
              <p:nvPr/>
            </p:nvSpPr>
            <p:spPr>
              <a:xfrm>
                <a:off x="4268972" y="4065411"/>
                <a:ext cx="309341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𝐸𝐶𝐼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F13BD-9514-F541-7783-BF72ED185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72" y="4065411"/>
                <a:ext cx="3093411" cy="88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765E29-040C-1C04-3C8E-B03523C29606}"/>
                  </a:ext>
                </a:extLst>
              </p:cNvPr>
              <p:cNvSpPr txBox="1"/>
              <p:nvPr/>
            </p:nvSpPr>
            <p:spPr>
              <a:xfrm>
                <a:off x="4268972" y="5219296"/>
                <a:ext cx="5433539" cy="90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765E29-040C-1C04-3C8E-B03523C29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72" y="5219296"/>
                <a:ext cx="5433539" cy="9033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1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6E51C13-6510-5F6C-DCDC-DE16EAC3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B2AEC8-CE67-4F25-B4B7-DE4FABC91C25}" type="slidenum"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4CB16-46BA-2B84-E4C3-3BED26A3A0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Strengths and Weaknesses of Attitude Representations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4CB66C-3573-2A79-21FF-88A85FA58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85440"/>
              </p:ext>
            </p:extLst>
          </p:nvPr>
        </p:nvGraphicFramePr>
        <p:xfrm>
          <a:off x="1143000" y="2027881"/>
          <a:ext cx="8965917" cy="3115620"/>
        </p:xfrm>
        <a:graphic>
          <a:graphicData uri="http://schemas.openxmlformats.org/drawingml/2006/table">
            <a:tbl>
              <a:tblPr firstRow="1" bandRow="1"/>
              <a:tblGrid>
                <a:gridCol w="2286000">
                  <a:extLst>
                    <a:ext uri="{9D8B030D-6E8A-4147-A177-3AD203B41FA5}">
                      <a16:colId xmlns:a16="http://schemas.microsoft.com/office/drawing/2014/main" val="2683724388"/>
                    </a:ext>
                  </a:extLst>
                </a:gridCol>
                <a:gridCol w="2194976">
                  <a:extLst>
                    <a:ext uri="{9D8B030D-6E8A-4147-A177-3AD203B41FA5}">
                      <a16:colId xmlns:a16="http://schemas.microsoft.com/office/drawing/2014/main" val="39793657"/>
                    </a:ext>
                  </a:extLst>
                </a:gridCol>
                <a:gridCol w="2242075">
                  <a:extLst>
                    <a:ext uri="{9D8B030D-6E8A-4147-A177-3AD203B41FA5}">
                      <a16:colId xmlns:a16="http://schemas.microsoft.com/office/drawing/2014/main" val="206571719"/>
                    </a:ext>
                  </a:extLst>
                </a:gridCol>
                <a:gridCol w="2242866">
                  <a:extLst>
                    <a:ext uri="{9D8B030D-6E8A-4147-A177-3AD203B41FA5}">
                      <a16:colId xmlns:a16="http://schemas.microsoft.com/office/drawing/2014/main" val="822922267"/>
                    </a:ext>
                  </a:extLst>
                </a:gridCol>
              </a:tblGrid>
              <a:tr h="72837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Representation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Strengths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Weaknesses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Best Used For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050189"/>
                  </a:ext>
                </a:extLst>
              </a:tr>
              <a:tr h="1182641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Direction Cosines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Work well with vectors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Easy to catenate rotations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Moderately intuitive (dot products)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No singularities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9 params for 3 DOF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Transforming Vectors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39506"/>
                  </a:ext>
                </a:extLst>
              </a:tr>
              <a:tr h="529097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Quaternions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Efficient (4 params for 3 DOF)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No singularities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Not intuitive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Propagating Equations of Motion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3319"/>
                  </a:ext>
                </a:extLst>
              </a:tr>
              <a:tr h="675504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24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Euler Angles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Intuitive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3 params for 3DOF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Singularities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12 Variants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Input, Output</a:t>
                      </a:r>
                    </a:p>
                    <a:p>
                      <a:pPr marL="171450" marR="0" lvl="0" indent="-17145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/>
                      </a:pPr>
                      <a:r>
                        <a:rPr lang="en-US" sz="1000" b="0" i="0" u="none" strike="noStrik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ＭＳ Ｐゴシック" pitchFamily="2"/>
                          <a:cs typeface="ＭＳ Ｐゴシック" pitchFamily="2"/>
                        </a:rPr>
                        <a:t>Gimballed Joints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0615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Cosine Matrix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F0BD84-A4FD-18C1-382A-087EDE2FDE07}"/>
              </a:ext>
            </a:extLst>
          </p:cNvPr>
          <p:cNvGrpSpPr/>
          <p:nvPr/>
        </p:nvGrpSpPr>
        <p:grpSpPr>
          <a:xfrm>
            <a:off x="1798400" y="2467617"/>
            <a:ext cx="3135898" cy="2292696"/>
            <a:chOff x="3109843" y="2127087"/>
            <a:chExt cx="3135898" cy="229269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F1A3B0-5E9C-BE32-3F68-8B7D53BF39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5568" y="3705726"/>
              <a:ext cx="878306" cy="529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54CFEA-F219-1505-F64C-D27096CED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3874" y="2454442"/>
              <a:ext cx="0" cy="1251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A334CE-03C1-7D92-F4ED-14BB107FBA0E}"/>
                </a:ext>
              </a:extLst>
            </p:cNvPr>
            <p:cNvCxnSpPr>
              <a:cxnSpLocks/>
            </p:cNvCxnSpPr>
            <p:nvPr/>
          </p:nvCxnSpPr>
          <p:spPr>
            <a:xfrm>
              <a:off x="4523874" y="3705726"/>
              <a:ext cx="137160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6F764F-2F6D-ED7A-599A-D7FB2927C05B}"/>
                </a:ext>
              </a:extLst>
            </p:cNvPr>
            <p:cNvSpPr txBox="1"/>
            <p:nvPr/>
          </p:nvSpPr>
          <p:spPr>
            <a:xfrm>
              <a:off x="3109843" y="405045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FE5AD-EAFA-DA28-23DB-C6B29545C721}"/>
                </a:ext>
              </a:extLst>
            </p:cNvPr>
            <p:cNvSpPr txBox="1"/>
            <p:nvPr/>
          </p:nvSpPr>
          <p:spPr>
            <a:xfrm>
              <a:off x="5710017" y="370572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1C359-AB95-3EB0-7838-6BCB370A4613}"/>
                </a:ext>
              </a:extLst>
            </p:cNvPr>
            <p:cNvSpPr txBox="1"/>
            <p:nvPr/>
          </p:nvSpPr>
          <p:spPr>
            <a:xfrm>
              <a:off x="4493143" y="212708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CB399-0FE4-08B7-BB16-3B60DC75500F}"/>
              </a:ext>
            </a:extLst>
          </p:cNvPr>
          <p:cNvCxnSpPr>
            <a:cxnSpLocks/>
          </p:cNvCxnSpPr>
          <p:nvPr/>
        </p:nvCxnSpPr>
        <p:spPr>
          <a:xfrm flipH="1">
            <a:off x="2179674" y="4033851"/>
            <a:ext cx="1031813" cy="1218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1E0D24-DC71-C07E-A649-6920468B4438}"/>
              </a:ext>
            </a:extLst>
          </p:cNvPr>
          <p:cNvCxnSpPr>
            <a:cxnSpLocks/>
          </p:cNvCxnSpPr>
          <p:nvPr/>
        </p:nvCxnSpPr>
        <p:spPr>
          <a:xfrm flipH="1" flipV="1">
            <a:off x="2680880" y="2467617"/>
            <a:ext cx="530606" cy="1566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E46EC5-6FA4-F027-6226-B386A316B7FB}"/>
              </a:ext>
            </a:extLst>
          </p:cNvPr>
          <p:cNvCxnSpPr>
            <a:cxnSpLocks/>
          </p:cNvCxnSpPr>
          <p:nvPr/>
        </p:nvCxnSpPr>
        <p:spPr>
          <a:xfrm flipV="1">
            <a:off x="3211487" y="3242142"/>
            <a:ext cx="2104792" cy="791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A24E81-FDB2-482F-58B2-FC2B542A682A}"/>
              </a:ext>
            </a:extLst>
          </p:cNvPr>
          <p:cNvSpPr txBox="1"/>
          <p:nvPr/>
        </p:nvSpPr>
        <p:spPr>
          <a:xfrm rot="20443532">
            <a:off x="2201164" y="5043240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E050A-2B7B-96B8-54D9-FEFAB9C414F7}"/>
              </a:ext>
            </a:extLst>
          </p:cNvPr>
          <p:cNvSpPr txBox="1"/>
          <p:nvPr/>
        </p:nvSpPr>
        <p:spPr>
          <a:xfrm rot="20443532">
            <a:off x="5220840" y="3149038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5808EF-7E09-370F-D827-44F69BFD7CC8}"/>
              </a:ext>
            </a:extLst>
          </p:cNvPr>
          <p:cNvSpPr txBox="1"/>
          <p:nvPr/>
        </p:nvSpPr>
        <p:spPr>
          <a:xfrm rot="20443532">
            <a:off x="2922766" y="3053776"/>
            <a:ext cx="257711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487515-5967-F919-0552-B82011E231C0}"/>
              </a:ext>
            </a:extLst>
          </p:cNvPr>
          <p:cNvCxnSpPr>
            <a:cxnSpLocks/>
          </p:cNvCxnSpPr>
          <p:nvPr/>
        </p:nvCxnSpPr>
        <p:spPr>
          <a:xfrm>
            <a:off x="4360048" y="3648670"/>
            <a:ext cx="199575" cy="385181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CFA305-97E8-0A8F-F79D-0958C75CC317}"/>
              </a:ext>
            </a:extLst>
          </p:cNvPr>
          <p:cNvCxnSpPr>
            <a:cxnSpLocks/>
          </p:cNvCxnSpPr>
          <p:nvPr/>
        </p:nvCxnSpPr>
        <p:spPr>
          <a:xfrm flipH="1">
            <a:off x="3307020" y="4071891"/>
            <a:ext cx="1252603" cy="235680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87A45B-98A5-67A9-0A2A-540566239775}"/>
              </a:ext>
            </a:extLst>
          </p:cNvPr>
          <p:cNvCxnSpPr>
            <a:cxnSpLocks/>
          </p:cNvCxnSpPr>
          <p:nvPr/>
        </p:nvCxnSpPr>
        <p:spPr>
          <a:xfrm flipV="1">
            <a:off x="2613684" y="4084296"/>
            <a:ext cx="1945939" cy="727199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3A2A3DA-1685-7717-BF27-23B7D37485AE}"/>
              </a:ext>
            </a:extLst>
          </p:cNvPr>
          <p:cNvCxnSpPr>
            <a:cxnSpLocks/>
          </p:cNvCxnSpPr>
          <p:nvPr/>
        </p:nvCxnSpPr>
        <p:spPr>
          <a:xfrm flipH="1">
            <a:off x="3066976" y="3607966"/>
            <a:ext cx="878306" cy="529390"/>
          </a:xfrm>
          <a:prstGeom prst="straightConnector1">
            <a:avLst/>
          </a:prstGeom>
          <a:ln w="12700"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A71FAF-4A5E-6E6F-D346-A72037EAD577}"/>
              </a:ext>
            </a:extLst>
          </p:cNvPr>
          <p:cNvCxnSpPr>
            <a:cxnSpLocks/>
          </p:cNvCxnSpPr>
          <p:nvPr/>
        </p:nvCxnSpPr>
        <p:spPr>
          <a:xfrm flipH="1">
            <a:off x="3115951" y="3500542"/>
            <a:ext cx="1910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AFCC8B5-1433-7CAA-14AE-F80624854946}"/>
              </a:ext>
            </a:extLst>
          </p:cNvPr>
          <p:cNvCxnSpPr/>
          <p:nvPr/>
        </p:nvCxnSpPr>
        <p:spPr>
          <a:xfrm>
            <a:off x="3655013" y="3676026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14FA3F-B10F-162D-2BC6-7F65B4AA1430}"/>
              </a:ext>
            </a:extLst>
          </p:cNvPr>
          <p:cNvCxnSpPr/>
          <p:nvPr/>
        </p:nvCxnSpPr>
        <p:spPr>
          <a:xfrm>
            <a:off x="3751694" y="3968729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2407B1-371E-1E56-C565-6BC2355CDA2E}"/>
                  </a:ext>
                </a:extLst>
              </p:cNvPr>
              <p:cNvSpPr txBox="1"/>
              <p:nvPr/>
            </p:nvSpPr>
            <p:spPr>
              <a:xfrm>
                <a:off x="3199480" y="3263593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2407B1-371E-1E56-C565-6BC2355CD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480" y="3263593"/>
                <a:ext cx="449225" cy="2916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A7811A-3058-DFFE-7F13-781BDF573996}"/>
                  </a:ext>
                </a:extLst>
              </p:cNvPr>
              <p:cNvSpPr txBox="1"/>
              <p:nvPr/>
            </p:nvSpPr>
            <p:spPr>
              <a:xfrm>
                <a:off x="3851562" y="2968423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A7811A-3058-DFFE-7F13-781BDF573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562" y="2968423"/>
                <a:ext cx="449225" cy="2916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0035B6-B197-20A5-A4EC-0ED1368E0192}"/>
                  </a:ext>
                </a:extLst>
              </p:cNvPr>
              <p:cNvSpPr txBox="1"/>
              <p:nvPr/>
            </p:nvSpPr>
            <p:spPr>
              <a:xfrm>
                <a:off x="3565607" y="4084296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0035B6-B197-20A5-A4EC-0ED1368E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07" y="4084296"/>
                <a:ext cx="449225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0D691F3F-C786-0EFB-6C6D-59BFE7FCB611}"/>
              </a:ext>
            </a:extLst>
          </p:cNvPr>
          <p:cNvCxnSpPr/>
          <p:nvPr/>
        </p:nvCxnSpPr>
        <p:spPr>
          <a:xfrm rot="5400000">
            <a:off x="3569875" y="3256285"/>
            <a:ext cx="462686" cy="3220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529396-ED65-27E7-5C6F-A534AED29501}"/>
              </a:ext>
            </a:extLst>
          </p:cNvPr>
          <p:cNvCxnSpPr>
            <a:cxnSpLocks/>
          </p:cNvCxnSpPr>
          <p:nvPr/>
        </p:nvCxnSpPr>
        <p:spPr>
          <a:xfrm flipH="1" flipV="1">
            <a:off x="2695580" y="2573596"/>
            <a:ext cx="978533" cy="27712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458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Cosine Matrix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F0BD84-A4FD-18C1-382A-087EDE2FDE07}"/>
              </a:ext>
            </a:extLst>
          </p:cNvPr>
          <p:cNvGrpSpPr/>
          <p:nvPr/>
        </p:nvGrpSpPr>
        <p:grpSpPr>
          <a:xfrm>
            <a:off x="1798400" y="2467617"/>
            <a:ext cx="3135898" cy="2292696"/>
            <a:chOff x="3109843" y="2127087"/>
            <a:chExt cx="3135898" cy="229269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F1A3B0-5E9C-BE32-3F68-8B7D53BF39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5568" y="3705726"/>
              <a:ext cx="878306" cy="529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54CFEA-F219-1505-F64C-D27096CED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3874" y="2454442"/>
              <a:ext cx="0" cy="1251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A334CE-03C1-7D92-F4ED-14BB107FBA0E}"/>
                </a:ext>
              </a:extLst>
            </p:cNvPr>
            <p:cNvCxnSpPr>
              <a:cxnSpLocks/>
            </p:cNvCxnSpPr>
            <p:nvPr/>
          </p:nvCxnSpPr>
          <p:spPr>
            <a:xfrm>
              <a:off x="4523874" y="3705726"/>
              <a:ext cx="137160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6F764F-2F6D-ED7A-599A-D7FB2927C05B}"/>
                </a:ext>
              </a:extLst>
            </p:cNvPr>
            <p:cNvSpPr txBox="1"/>
            <p:nvPr/>
          </p:nvSpPr>
          <p:spPr>
            <a:xfrm>
              <a:off x="3109843" y="405045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FE5AD-EAFA-DA28-23DB-C6B29545C721}"/>
                </a:ext>
              </a:extLst>
            </p:cNvPr>
            <p:cNvSpPr txBox="1"/>
            <p:nvPr/>
          </p:nvSpPr>
          <p:spPr>
            <a:xfrm>
              <a:off x="5710017" y="370572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1C359-AB95-3EB0-7838-6BCB370A4613}"/>
                </a:ext>
              </a:extLst>
            </p:cNvPr>
            <p:cNvSpPr txBox="1"/>
            <p:nvPr/>
          </p:nvSpPr>
          <p:spPr>
            <a:xfrm>
              <a:off x="4493143" y="212708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CB399-0FE4-08B7-BB16-3B60DC75500F}"/>
              </a:ext>
            </a:extLst>
          </p:cNvPr>
          <p:cNvCxnSpPr>
            <a:cxnSpLocks/>
          </p:cNvCxnSpPr>
          <p:nvPr/>
        </p:nvCxnSpPr>
        <p:spPr>
          <a:xfrm rot="20443532" flipH="1">
            <a:off x="2727847" y="4115976"/>
            <a:ext cx="562114" cy="380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1E0D24-DC71-C07E-A649-6920468B4438}"/>
              </a:ext>
            </a:extLst>
          </p:cNvPr>
          <p:cNvCxnSpPr>
            <a:cxnSpLocks/>
          </p:cNvCxnSpPr>
          <p:nvPr/>
        </p:nvCxnSpPr>
        <p:spPr>
          <a:xfrm rot="20443532" flipV="1">
            <a:off x="3063239" y="3160810"/>
            <a:ext cx="0" cy="898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E46EC5-6FA4-F027-6226-B386A316B7FB}"/>
              </a:ext>
            </a:extLst>
          </p:cNvPr>
          <p:cNvCxnSpPr>
            <a:cxnSpLocks/>
          </p:cNvCxnSpPr>
          <p:nvPr/>
        </p:nvCxnSpPr>
        <p:spPr>
          <a:xfrm rot="20443532">
            <a:off x="3186885" y="3888970"/>
            <a:ext cx="877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A24E81-FDB2-482F-58B2-FC2B542A682A}"/>
              </a:ext>
            </a:extLst>
          </p:cNvPr>
          <p:cNvSpPr txBox="1"/>
          <p:nvPr/>
        </p:nvSpPr>
        <p:spPr>
          <a:xfrm rot="20443532">
            <a:off x="2584008" y="4522309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E050A-2B7B-96B8-54D9-FEFAB9C414F7}"/>
              </a:ext>
            </a:extLst>
          </p:cNvPr>
          <p:cNvSpPr txBox="1"/>
          <p:nvPr/>
        </p:nvSpPr>
        <p:spPr>
          <a:xfrm rot="20443532">
            <a:off x="3998564" y="3543467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5808EF-7E09-370F-D827-44F69BFD7CC8}"/>
              </a:ext>
            </a:extLst>
          </p:cNvPr>
          <p:cNvSpPr txBox="1"/>
          <p:nvPr/>
        </p:nvSpPr>
        <p:spPr>
          <a:xfrm rot="20443532">
            <a:off x="2922766" y="3053776"/>
            <a:ext cx="257711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487515-5967-F919-0552-B82011E231C0}"/>
              </a:ext>
            </a:extLst>
          </p:cNvPr>
          <p:cNvCxnSpPr>
            <a:cxnSpLocks/>
          </p:cNvCxnSpPr>
          <p:nvPr/>
        </p:nvCxnSpPr>
        <p:spPr>
          <a:xfrm flipH="1">
            <a:off x="3751694" y="3725839"/>
            <a:ext cx="274396" cy="320417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CFA305-97E8-0A8F-F79D-0958C75CC317}"/>
              </a:ext>
            </a:extLst>
          </p:cNvPr>
          <p:cNvCxnSpPr>
            <a:cxnSpLocks/>
          </p:cNvCxnSpPr>
          <p:nvPr/>
        </p:nvCxnSpPr>
        <p:spPr>
          <a:xfrm flipH="1">
            <a:off x="3655013" y="3741619"/>
            <a:ext cx="371077" cy="43261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87A45B-98A5-67A9-0A2A-540566239775}"/>
              </a:ext>
            </a:extLst>
          </p:cNvPr>
          <p:cNvCxnSpPr>
            <a:cxnSpLocks/>
          </p:cNvCxnSpPr>
          <p:nvPr/>
        </p:nvCxnSpPr>
        <p:spPr>
          <a:xfrm>
            <a:off x="3240247" y="3500542"/>
            <a:ext cx="799859" cy="241077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3A2A3DA-1685-7717-BF27-23B7D37485AE}"/>
              </a:ext>
            </a:extLst>
          </p:cNvPr>
          <p:cNvCxnSpPr>
            <a:cxnSpLocks/>
          </p:cNvCxnSpPr>
          <p:nvPr/>
        </p:nvCxnSpPr>
        <p:spPr>
          <a:xfrm flipH="1">
            <a:off x="3066976" y="3607966"/>
            <a:ext cx="878306" cy="529390"/>
          </a:xfrm>
          <a:prstGeom prst="straightConnector1">
            <a:avLst/>
          </a:prstGeom>
          <a:ln w="12700"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A71FAF-4A5E-6E6F-D346-A72037EAD577}"/>
              </a:ext>
            </a:extLst>
          </p:cNvPr>
          <p:cNvCxnSpPr>
            <a:cxnSpLocks/>
          </p:cNvCxnSpPr>
          <p:nvPr/>
        </p:nvCxnSpPr>
        <p:spPr>
          <a:xfrm flipH="1">
            <a:off x="3115951" y="3500542"/>
            <a:ext cx="1910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AFCC8B5-1433-7CAA-14AE-F80624854946}"/>
              </a:ext>
            </a:extLst>
          </p:cNvPr>
          <p:cNvCxnSpPr/>
          <p:nvPr/>
        </p:nvCxnSpPr>
        <p:spPr>
          <a:xfrm>
            <a:off x="3655013" y="3676026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14FA3F-B10F-162D-2BC6-7F65B4AA1430}"/>
              </a:ext>
            </a:extLst>
          </p:cNvPr>
          <p:cNvCxnSpPr/>
          <p:nvPr/>
        </p:nvCxnSpPr>
        <p:spPr>
          <a:xfrm>
            <a:off x="3751694" y="3968729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0C4CA6-6C46-9688-D6F2-97A6A73CF709}"/>
                  </a:ext>
                </a:extLst>
              </p:cNvPr>
              <p:cNvSpPr txBox="1"/>
              <p:nvPr/>
            </p:nvSpPr>
            <p:spPr>
              <a:xfrm>
                <a:off x="5640572" y="2971800"/>
                <a:ext cx="1602490" cy="907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0C4CA6-6C46-9688-D6F2-97A6A73CF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72" y="2971800"/>
                <a:ext cx="1602490" cy="9073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8CC7E8-9462-34B2-B203-5E277ACE91A9}"/>
                  </a:ext>
                </a:extLst>
              </p:cNvPr>
              <p:cNvSpPr txBox="1"/>
              <p:nvPr/>
            </p:nvSpPr>
            <p:spPr>
              <a:xfrm>
                <a:off x="5640572" y="1891059"/>
                <a:ext cx="1616276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8CC7E8-9462-34B2-B203-5E277ACE9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72" y="1891059"/>
                <a:ext cx="1616276" cy="88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E5E6BA-A5F7-02CB-75E5-B909B7554933}"/>
                  </a:ext>
                </a:extLst>
              </p:cNvPr>
              <p:cNvSpPr txBox="1"/>
              <p:nvPr/>
            </p:nvSpPr>
            <p:spPr>
              <a:xfrm>
                <a:off x="5657902" y="4201186"/>
                <a:ext cx="1602490" cy="907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𝐸𝐶𝐼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E5E6BA-A5F7-02CB-75E5-B909B7554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902" y="4201186"/>
                <a:ext cx="1602490" cy="907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02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4C43-575F-4920-0A26-E7F3D141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96F6-7C86-21F5-F9EE-5565C6E52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57550" cy="4351338"/>
          </a:xfrm>
        </p:spPr>
        <p:txBody>
          <a:bodyPr/>
          <a:lstStyle/>
          <a:p>
            <a:r>
              <a:rPr lang="en-US" sz="1600" dirty="0"/>
              <a:t>Chronologically first in aerospace applications.</a:t>
            </a:r>
          </a:p>
          <a:p>
            <a:r>
              <a:rPr lang="en-US" sz="1600" dirty="0"/>
              <a:t>Generally works well for airplanes</a:t>
            </a:r>
          </a:p>
          <a:p>
            <a:pPr lvl="1"/>
            <a:r>
              <a:rPr lang="en-US" sz="1200" dirty="0"/>
              <a:t>Angles tend to be small deviations from the velocity frame</a:t>
            </a:r>
          </a:p>
          <a:p>
            <a:r>
              <a:rPr lang="en-US" sz="1600" dirty="0"/>
              <a:t>Good especially for small values</a:t>
            </a:r>
          </a:p>
          <a:p>
            <a:pPr lvl="1"/>
            <a:r>
              <a:rPr lang="en-US" sz="1200" dirty="0"/>
              <a:t>For </a:t>
            </a:r>
            <a:r>
              <a:rPr lang="en-US" sz="1200" b="1" i="1" dirty="0"/>
              <a:t>small </a:t>
            </a:r>
            <a:r>
              <a:rPr lang="en-US" sz="1200" dirty="0"/>
              <a:t>values, rotations approximately commute.</a:t>
            </a:r>
          </a:p>
          <a:p>
            <a:r>
              <a:rPr lang="en-US" sz="1600" dirty="0"/>
              <a:t>Satellite GNC used Euler angles for primary design into 1970’s.</a:t>
            </a:r>
          </a:p>
          <a:p>
            <a:pPr lvl="1"/>
            <a:r>
              <a:rPr lang="en-US" sz="1200" dirty="0"/>
              <a:t>Not great for satellites because satellites have arbitrarily large attitude deviations.</a:t>
            </a:r>
          </a:p>
          <a:p>
            <a:pPr lvl="1"/>
            <a:r>
              <a:rPr lang="en-US" sz="1200" dirty="0"/>
              <a:t>Control on </a:t>
            </a:r>
            <a:r>
              <a:rPr lang="en-US" sz="1200" dirty="0" err="1"/>
              <a:t>euler</a:t>
            </a:r>
            <a:r>
              <a:rPr lang="en-US" sz="1200" dirty="0"/>
              <a:t> angles highly non-linear</a:t>
            </a:r>
          </a:p>
          <a:p>
            <a:pPr lvl="1"/>
            <a:r>
              <a:rPr lang="en-US" sz="1200" dirty="0"/>
              <a:t>Euler angles and all three-parameter attitude descriptions have a singularity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32E18D-1168-824D-5663-394B6D4A8B67}"/>
              </a:ext>
            </a:extLst>
          </p:cNvPr>
          <p:cNvGrpSpPr/>
          <p:nvPr/>
        </p:nvGrpSpPr>
        <p:grpSpPr>
          <a:xfrm>
            <a:off x="6096000" y="815975"/>
            <a:ext cx="4467226" cy="2803525"/>
            <a:chOff x="6095999" y="1825625"/>
            <a:chExt cx="4467226" cy="28035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7B548F-4F3C-8301-5B13-6DAA898E8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8" t="7051" r="12168" b="17854"/>
            <a:stretch/>
          </p:blipFill>
          <p:spPr>
            <a:xfrm>
              <a:off x="6095999" y="1825625"/>
              <a:ext cx="4305301" cy="2803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427603-E703-A1D3-0588-7D09E514CA51}"/>
                </a:ext>
              </a:extLst>
            </p:cNvPr>
            <p:cNvSpPr/>
            <p:nvPr/>
          </p:nvSpPr>
          <p:spPr>
            <a:xfrm>
              <a:off x="9820275" y="2057400"/>
              <a:ext cx="742950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B09C16-B68E-7E82-AD6B-23F524D08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86" y="4176434"/>
            <a:ext cx="333421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5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8772-D493-C4D6-9BD4-61CFC476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806A77-F8B8-13DA-F8A1-996942E6203C}"/>
              </a:ext>
            </a:extLst>
          </p:cNvPr>
          <p:cNvSpPr txBox="1"/>
          <p:nvPr/>
        </p:nvSpPr>
        <p:spPr>
          <a:xfrm>
            <a:off x="7574224" y="427172"/>
            <a:ext cx="304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high pitch, a small rotation</a:t>
            </a:r>
          </a:p>
          <a:p>
            <a:r>
              <a:rPr lang="en-US" dirty="0"/>
              <a:t>creates a large Yaw change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FE7DFC-BF56-DD38-F8AE-6C43FF5E83F0}"/>
              </a:ext>
            </a:extLst>
          </p:cNvPr>
          <p:cNvGrpSpPr/>
          <p:nvPr/>
        </p:nvGrpSpPr>
        <p:grpSpPr>
          <a:xfrm>
            <a:off x="3076074" y="872914"/>
            <a:ext cx="4898857" cy="5190596"/>
            <a:chOff x="838200" y="972077"/>
            <a:chExt cx="4898857" cy="51905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1A412B-1191-D368-153A-F5FD323FC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2" t="4912" r="1023" b="2665"/>
            <a:stretch/>
          </p:blipFill>
          <p:spPr>
            <a:xfrm rot="17699730">
              <a:off x="1568025" y="2857187"/>
              <a:ext cx="2965132" cy="145791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3B484C-FC4A-F4F3-72D0-0373F40993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6739" y="1172666"/>
              <a:ext cx="42611" cy="338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074048-7027-156A-8E92-4BFA6A26F8FC}"/>
                </a:ext>
              </a:extLst>
            </p:cNvPr>
            <p:cNvCxnSpPr>
              <a:cxnSpLocks/>
            </p:cNvCxnSpPr>
            <p:nvPr/>
          </p:nvCxnSpPr>
          <p:spPr>
            <a:xfrm>
              <a:off x="2419350" y="4552949"/>
              <a:ext cx="2686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01251B-918D-0D46-7F2B-CC5B2E50E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4562474"/>
              <a:ext cx="1581150" cy="1590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33F987A-E2E5-318B-3FA2-0CE2A4E0D01D}"/>
                </a:ext>
              </a:extLst>
            </p:cNvPr>
            <p:cNvCxnSpPr>
              <a:stCxn id="7" idx="3"/>
            </p:cNvCxnSpPr>
            <p:nvPr/>
          </p:nvCxnSpPr>
          <p:spPr>
            <a:xfrm flipH="1">
              <a:off x="3590925" y="2242435"/>
              <a:ext cx="86120" cy="2862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DEF850E-4EA8-8A56-F013-27DA2F5F2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9350" y="4562474"/>
              <a:ext cx="1171575" cy="542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3FD7C7B-D3F2-3C9E-6DD8-0A715141FB64}"/>
                </a:ext>
              </a:extLst>
            </p:cNvPr>
            <p:cNvCxnSpPr>
              <a:endCxn id="7" idx="3"/>
            </p:cNvCxnSpPr>
            <p:nvPr/>
          </p:nvCxnSpPr>
          <p:spPr>
            <a:xfrm flipV="1">
              <a:off x="2474521" y="2105217"/>
              <a:ext cx="1173697" cy="2457257"/>
            </a:xfrm>
            <a:prstGeom prst="straightConnector1">
              <a:avLst/>
            </a:prstGeom>
            <a:ln w="34925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E7D32B-54D1-56C3-7F62-B563884F1190}"/>
                </a:ext>
              </a:extLst>
            </p:cNvPr>
            <p:cNvSpPr txBox="1"/>
            <p:nvPr/>
          </p:nvSpPr>
          <p:spPr>
            <a:xfrm>
              <a:off x="3203155" y="1643089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01D34A6-79BF-5E31-5650-15E4EF18B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2941" y="5105399"/>
              <a:ext cx="16879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AD4C65-2461-ECAD-9711-38B6C44E25E5}"/>
                </a:ext>
              </a:extLst>
            </p:cNvPr>
            <p:cNvSpPr txBox="1"/>
            <p:nvPr/>
          </p:nvSpPr>
          <p:spPr>
            <a:xfrm>
              <a:off x="1013692" y="579334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FD8E5D-CEF4-E1CD-272C-534ABFF143A1}"/>
                </a:ext>
              </a:extLst>
            </p:cNvPr>
            <p:cNvSpPr txBox="1"/>
            <p:nvPr/>
          </p:nvSpPr>
          <p:spPr>
            <a:xfrm>
              <a:off x="5090726" y="421043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854A6-CF4E-6A77-3844-2A2DFF433A17}"/>
                </a:ext>
              </a:extLst>
            </p:cNvPr>
            <p:cNvSpPr txBox="1"/>
            <p:nvPr/>
          </p:nvSpPr>
          <p:spPr>
            <a:xfrm>
              <a:off x="2471872" y="97207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A32DC-C059-0230-4ABD-E32817D90528}"/>
                  </a:ext>
                </a:extLst>
              </p:cNvPr>
              <p:cNvSpPr txBox="1"/>
              <p:nvPr/>
            </p:nvSpPr>
            <p:spPr>
              <a:xfrm>
                <a:off x="2113116" y="4628315"/>
                <a:ext cx="2086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𝑝𝑖𝑡𝑐h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A32DC-C059-0230-4ABD-E32817D90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116" y="4628315"/>
                <a:ext cx="2086597" cy="276999"/>
              </a:xfrm>
              <a:prstGeom prst="rect">
                <a:avLst/>
              </a:prstGeom>
              <a:blipFill>
                <a:blip r:embed="rId3"/>
                <a:stretch>
                  <a:fillRect l="-1170" t="-2174" r="-380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CD9F7E-26AA-B820-DC75-075F549C11A3}"/>
              </a:ext>
            </a:extLst>
          </p:cNvPr>
          <p:cNvCxnSpPr/>
          <p:nvPr/>
        </p:nvCxnSpPr>
        <p:spPr>
          <a:xfrm flipH="1">
            <a:off x="4140815" y="4453786"/>
            <a:ext cx="516409" cy="54292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B12592-38F8-C390-0660-2B307EFC63F3}"/>
              </a:ext>
            </a:extLst>
          </p:cNvPr>
          <p:cNvCxnSpPr>
            <a:cxnSpLocks/>
          </p:cNvCxnSpPr>
          <p:nvPr/>
        </p:nvCxnSpPr>
        <p:spPr>
          <a:xfrm flipH="1">
            <a:off x="5828798" y="4453785"/>
            <a:ext cx="376893" cy="542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CB06E8-498F-2EE5-765D-4C54CE41FC21}"/>
              </a:ext>
            </a:extLst>
          </p:cNvPr>
          <p:cNvCxnSpPr>
            <a:cxnSpLocks/>
          </p:cNvCxnSpPr>
          <p:nvPr/>
        </p:nvCxnSpPr>
        <p:spPr>
          <a:xfrm>
            <a:off x="4733424" y="4443823"/>
            <a:ext cx="1472267" cy="974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1A1EBB-8DF2-7C2F-3217-B096B9FB23F2}"/>
                  </a:ext>
                </a:extLst>
              </p:cNvPr>
              <p:cNvSpPr txBox="1"/>
              <p:nvPr/>
            </p:nvSpPr>
            <p:spPr>
              <a:xfrm>
                <a:off x="6112003" y="3528549"/>
                <a:ext cx="2056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𝑝𝑖𝑡𝑐h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1A1EBB-8DF2-7C2F-3217-B096B9FB2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003" y="3528549"/>
                <a:ext cx="2056140" cy="276999"/>
              </a:xfrm>
              <a:prstGeom prst="rect">
                <a:avLst/>
              </a:prstGeom>
              <a:blipFill>
                <a:blip r:embed="rId4"/>
                <a:stretch>
                  <a:fillRect l="-2374" t="-2222" r="-385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B66D28-0E8C-31AB-EA37-B80DE3DF99AA}"/>
              </a:ext>
            </a:extLst>
          </p:cNvPr>
          <p:cNvCxnSpPr>
            <a:cxnSpLocks/>
          </p:cNvCxnSpPr>
          <p:nvPr/>
        </p:nvCxnSpPr>
        <p:spPr>
          <a:xfrm flipV="1">
            <a:off x="5941263" y="3879691"/>
            <a:ext cx="812788" cy="491836"/>
          </a:xfrm>
          <a:prstGeom prst="line">
            <a:avLst/>
          </a:prstGeom>
          <a:ln w="3175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3217B7-BEA7-1FA2-5C3A-BFBE6EFAD131}"/>
              </a:ext>
            </a:extLst>
          </p:cNvPr>
          <p:cNvCxnSpPr>
            <a:cxnSpLocks/>
          </p:cNvCxnSpPr>
          <p:nvPr/>
        </p:nvCxnSpPr>
        <p:spPr>
          <a:xfrm>
            <a:off x="4635918" y="1446498"/>
            <a:ext cx="21306" cy="298655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5A494B-BD66-FD0B-4404-268F4E9C9535}"/>
              </a:ext>
            </a:extLst>
          </p:cNvPr>
          <p:cNvCxnSpPr>
            <a:cxnSpLocks/>
          </p:cNvCxnSpPr>
          <p:nvPr/>
        </p:nvCxnSpPr>
        <p:spPr>
          <a:xfrm flipH="1" flipV="1">
            <a:off x="4635918" y="1473310"/>
            <a:ext cx="1224891" cy="568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0F6BF7-DC51-269A-BF98-BD83381F23F3}"/>
                  </a:ext>
                </a:extLst>
              </p:cNvPr>
              <p:cNvSpPr txBox="1"/>
              <p:nvPr/>
            </p:nvSpPr>
            <p:spPr>
              <a:xfrm>
                <a:off x="3528007" y="2117690"/>
                <a:ext cx="1068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𝑝𝑖𝑡𝑐h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0F6BF7-DC51-269A-BF98-BD83381F2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07" y="2117690"/>
                <a:ext cx="1068369" cy="276999"/>
              </a:xfrm>
              <a:prstGeom prst="rect">
                <a:avLst/>
              </a:prstGeom>
              <a:blipFill>
                <a:blip r:embed="rId5"/>
                <a:stretch>
                  <a:fillRect l="-5143" t="-2174" r="-742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24F9AC-361B-47B7-B186-CDB687D9C459}"/>
                  </a:ext>
                </a:extLst>
              </p:cNvPr>
              <p:cNvSpPr txBox="1"/>
              <p:nvPr/>
            </p:nvSpPr>
            <p:spPr>
              <a:xfrm>
                <a:off x="8433598" y="2703918"/>
                <a:ext cx="343613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𝑝𝑖𝑡𝑐h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24F9AC-361B-47B7-B186-CDB687D9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598" y="2703918"/>
                <a:ext cx="3436133" cy="8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7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8772-D493-C4D6-9BD4-61CFC476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24F9AC-361B-47B7-B186-CDB687D9C459}"/>
                  </a:ext>
                </a:extLst>
              </p:cNvPr>
              <p:cNvSpPr txBox="1"/>
              <p:nvPr/>
            </p:nvSpPr>
            <p:spPr>
              <a:xfrm>
                <a:off x="1588168" y="2812203"/>
                <a:ext cx="147636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24F9AC-361B-47B7-B186-CDB687D9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168" y="2812203"/>
                <a:ext cx="1476365" cy="732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6D2C9C9-C274-3F98-FE39-B9113AD2A75E}"/>
              </a:ext>
            </a:extLst>
          </p:cNvPr>
          <p:cNvSpPr txBox="1"/>
          <p:nvPr/>
        </p:nvSpPr>
        <p:spPr>
          <a:xfrm>
            <a:off x="4266276" y="2237874"/>
            <a:ext cx="258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Roll=yaw=0, pitch=89 deg</a:t>
            </a:r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490A8B-3CB1-85ED-6112-A1D9F35A1FDA}"/>
                  </a:ext>
                </a:extLst>
              </p:cNvPr>
              <p:cNvSpPr txBox="1"/>
              <p:nvPr/>
            </p:nvSpPr>
            <p:spPr>
              <a:xfrm>
                <a:off x="4447673" y="2812203"/>
                <a:ext cx="2037417" cy="738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0.0175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490A8B-3CB1-85ED-6112-A1D9F35A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73" y="2812203"/>
                <a:ext cx="2037417" cy="738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/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𝑝𝑖𝑡𝑐h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B940F33-9572-4E7E-63F7-B6AB14544920}"/>
              </a:ext>
            </a:extLst>
          </p:cNvPr>
          <p:cNvSpPr txBox="1"/>
          <p:nvPr/>
        </p:nvSpPr>
        <p:spPr>
          <a:xfrm>
            <a:off x="7655171" y="2290193"/>
            <a:ext cx="332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Roll=0, yaw=90 deg, pitch=89 deg</a:t>
            </a:r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92863A-8FC3-3E9E-8D53-17EBD9664454}"/>
                  </a:ext>
                </a:extLst>
              </p:cNvPr>
              <p:cNvSpPr txBox="1"/>
              <p:nvPr/>
            </p:nvSpPr>
            <p:spPr>
              <a:xfrm>
                <a:off x="7883806" y="2812203"/>
                <a:ext cx="20374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00.175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92863A-8FC3-3E9E-8D53-17EBD9664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806" y="2812203"/>
                <a:ext cx="2037417" cy="7325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44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8772-D493-C4D6-9BD4-61CFC476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/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𝑝𝑖𝑡𝑐h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42E150-3E46-2CEA-4313-1E18F3B53586}"/>
                  </a:ext>
                </a:extLst>
              </p:cNvPr>
              <p:cNvSpPr txBox="1"/>
              <p:nvPr/>
            </p:nvSpPr>
            <p:spPr>
              <a:xfrm>
                <a:off x="1828801" y="2338806"/>
                <a:ext cx="7424597" cy="1946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yaw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𝑦𝑎𝑤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𝑦𝑎𝑤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𝑝𝑖𝑡𝑐h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yaw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𝑦𝑎𝑤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𝑦𝑎𝑤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42E150-3E46-2CEA-4313-1E18F3B53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2338806"/>
                <a:ext cx="7424597" cy="1946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8772-D493-C4D6-9BD4-61CFC476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/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𝑝𝑖𝑡𝑐h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2B65D-44A6-3786-F8FA-1631F6F04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73" y="587721"/>
                <a:ext cx="3436133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42E150-3E46-2CEA-4313-1E18F3B53586}"/>
                  </a:ext>
                </a:extLst>
              </p:cNvPr>
              <p:cNvSpPr txBox="1"/>
              <p:nvPr/>
            </p:nvSpPr>
            <p:spPr>
              <a:xfrm>
                <a:off x="3248527" y="2663659"/>
                <a:ext cx="3021212" cy="1513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yaw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𝑦𝑎𝑤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57.3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𝑦𝑎𝑤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57.3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42E150-3E46-2CEA-4313-1E18F3B53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527" y="2663659"/>
                <a:ext cx="3021212" cy="1513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1ECC428-744F-F57A-F9FA-CA8D9D5D745C}"/>
              </a:ext>
            </a:extLst>
          </p:cNvPr>
          <p:cNvSpPr txBox="1"/>
          <p:nvPr/>
        </p:nvSpPr>
        <p:spPr>
          <a:xfrm>
            <a:off x="1025770" y="1992507"/>
            <a:ext cx="175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pitch=89 deg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76523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C1D-8215-6504-B022-5F39C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Cosine Matrix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F0BD84-A4FD-18C1-382A-087EDE2FDE07}"/>
              </a:ext>
            </a:extLst>
          </p:cNvPr>
          <p:cNvGrpSpPr/>
          <p:nvPr/>
        </p:nvGrpSpPr>
        <p:grpSpPr>
          <a:xfrm>
            <a:off x="1798400" y="2467617"/>
            <a:ext cx="3135898" cy="2292696"/>
            <a:chOff x="3109843" y="2127087"/>
            <a:chExt cx="3135898" cy="229269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F1A3B0-5E9C-BE32-3F68-8B7D53BF39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5568" y="3705726"/>
              <a:ext cx="878306" cy="529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54CFEA-F219-1505-F64C-D27096CED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3874" y="2454442"/>
              <a:ext cx="0" cy="1251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A334CE-03C1-7D92-F4ED-14BB107FBA0E}"/>
                </a:ext>
              </a:extLst>
            </p:cNvPr>
            <p:cNvCxnSpPr>
              <a:cxnSpLocks/>
            </p:cNvCxnSpPr>
            <p:nvPr/>
          </p:nvCxnSpPr>
          <p:spPr>
            <a:xfrm>
              <a:off x="4523874" y="3705726"/>
              <a:ext cx="137160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6F764F-2F6D-ED7A-599A-D7FB2927C05B}"/>
                </a:ext>
              </a:extLst>
            </p:cNvPr>
            <p:cNvSpPr txBox="1"/>
            <p:nvPr/>
          </p:nvSpPr>
          <p:spPr>
            <a:xfrm>
              <a:off x="3109843" y="405045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FE5AD-EAFA-DA28-23DB-C6B29545C721}"/>
                </a:ext>
              </a:extLst>
            </p:cNvPr>
            <p:cNvSpPr txBox="1"/>
            <p:nvPr/>
          </p:nvSpPr>
          <p:spPr>
            <a:xfrm>
              <a:off x="5710017" y="370572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1C359-AB95-3EB0-7838-6BCB370A4613}"/>
                </a:ext>
              </a:extLst>
            </p:cNvPr>
            <p:cNvSpPr txBox="1"/>
            <p:nvPr/>
          </p:nvSpPr>
          <p:spPr>
            <a:xfrm>
              <a:off x="4493143" y="212708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ECI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CB399-0FE4-08B7-BB16-3B60DC75500F}"/>
              </a:ext>
            </a:extLst>
          </p:cNvPr>
          <p:cNvCxnSpPr>
            <a:cxnSpLocks/>
          </p:cNvCxnSpPr>
          <p:nvPr/>
        </p:nvCxnSpPr>
        <p:spPr>
          <a:xfrm rot="20443532" flipH="1">
            <a:off x="2727847" y="4115976"/>
            <a:ext cx="562114" cy="380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1E0D24-DC71-C07E-A649-6920468B4438}"/>
              </a:ext>
            </a:extLst>
          </p:cNvPr>
          <p:cNvCxnSpPr>
            <a:cxnSpLocks/>
          </p:cNvCxnSpPr>
          <p:nvPr/>
        </p:nvCxnSpPr>
        <p:spPr>
          <a:xfrm rot="20443532" flipV="1">
            <a:off x="3063239" y="3160810"/>
            <a:ext cx="0" cy="898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E46EC5-6FA4-F027-6226-B386A316B7FB}"/>
              </a:ext>
            </a:extLst>
          </p:cNvPr>
          <p:cNvCxnSpPr>
            <a:cxnSpLocks/>
          </p:cNvCxnSpPr>
          <p:nvPr/>
        </p:nvCxnSpPr>
        <p:spPr>
          <a:xfrm rot="20443532">
            <a:off x="3186885" y="3888970"/>
            <a:ext cx="877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A24E81-FDB2-482F-58B2-FC2B542A682A}"/>
              </a:ext>
            </a:extLst>
          </p:cNvPr>
          <p:cNvSpPr txBox="1"/>
          <p:nvPr/>
        </p:nvSpPr>
        <p:spPr>
          <a:xfrm rot="20443532">
            <a:off x="2584008" y="4522309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E050A-2B7B-96B8-54D9-FEFAB9C414F7}"/>
              </a:ext>
            </a:extLst>
          </p:cNvPr>
          <p:cNvSpPr txBox="1"/>
          <p:nvPr/>
        </p:nvSpPr>
        <p:spPr>
          <a:xfrm rot="20443532">
            <a:off x="3998564" y="3543467"/>
            <a:ext cx="265918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5808EF-7E09-370F-D827-44F69BFD7CC8}"/>
              </a:ext>
            </a:extLst>
          </p:cNvPr>
          <p:cNvSpPr txBox="1"/>
          <p:nvPr/>
        </p:nvSpPr>
        <p:spPr>
          <a:xfrm rot="20443532">
            <a:off x="2922766" y="3053776"/>
            <a:ext cx="257711" cy="26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487515-5967-F919-0552-B82011E231C0}"/>
              </a:ext>
            </a:extLst>
          </p:cNvPr>
          <p:cNvCxnSpPr>
            <a:cxnSpLocks/>
          </p:cNvCxnSpPr>
          <p:nvPr/>
        </p:nvCxnSpPr>
        <p:spPr>
          <a:xfrm flipH="1">
            <a:off x="3751694" y="3725839"/>
            <a:ext cx="274396" cy="320417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CFA305-97E8-0A8F-F79D-0958C75CC317}"/>
              </a:ext>
            </a:extLst>
          </p:cNvPr>
          <p:cNvCxnSpPr>
            <a:cxnSpLocks/>
          </p:cNvCxnSpPr>
          <p:nvPr/>
        </p:nvCxnSpPr>
        <p:spPr>
          <a:xfrm flipH="1">
            <a:off x="3655013" y="3741619"/>
            <a:ext cx="371077" cy="43261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87A45B-98A5-67A9-0A2A-540566239775}"/>
              </a:ext>
            </a:extLst>
          </p:cNvPr>
          <p:cNvCxnSpPr>
            <a:cxnSpLocks/>
          </p:cNvCxnSpPr>
          <p:nvPr/>
        </p:nvCxnSpPr>
        <p:spPr>
          <a:xfrm>
            <a:off x="3240247" y="3500542"/>
            <a:ext cx="799859" cy="241077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3A2A3DA-1685-7717-BF27-23B7D37485AE}"/>
              </a:ext>
            </a:extLst>
          </p:cNvPr>
          <p:cNvCxnSpPr>
            <a:cxnSpLocks/>
          </p:cNvCxnSpPr>
          <p:nvPr/>
        </p:nvCxnSpPr>
        <p:spPr>
          <a:xfrm flipH="1">
            <a:off x="3066976" y="3607966"/>
            <a:ext cx="878306" cy="529390"/>
          </a:xfrm>
          <a:prstGeom prst="straightConnector1">
            <a:avLst/>
          </a:prstGeom>
          <a:ln w="12700"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A71FAF-4A5E-6E6F-D346-A72037EAD577}"/>
              </a:ext>
            </a:extLst>
          </p:cNvPr>
          <p:cNvCxnSpPr>
            <a:cxnSpLocks/>
          </p:cNvCxnSpPr>
          <p:nvPr/>
        </p:nvCxnSpPr>
        <p:spPr>
          <a:xfrm flipH="1">
            <a:off x="3115951" y="3500542"/>
            <a:ext cx="1910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AFCC8B5-1433-7CAA-14AE-F80624854946}"/>
              </a:ext>
            </a:extLst>
          </p:cNvPr>
          <p:cNvCxnSpPr/>
          <p:nvPr/>
        </p:nvCxnSpPr>
        <p:spPr>
          <a:xfrm>
            <a:off x="3655013" y="3676026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14FA3F-B10F-162D-2BC6-7F65B4AA1430}"/>
              </a:ext>
            </a:extLst>
          </p:cNvPr>
          <p:cNvCxnSpPr/>
          <p:nvPr/>
        </p:nvCxnSpPr>
        <p:spPr>
          <a:xfrm>
            <a:off x="3751694" y="3968729"/>
            <a:ext cx="0" cy="1686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8CC7E8-9462-34B2-B203-5E277ACE91A9}"/>
                  </a:ext>
                </a:extLst>
              </p:cNvPr>
              <p:cNvSpPr txBox="1"/>
              <p:nvPr/>
            </p:nvSpPr>
            <p:spPr>
              <a:xfrm>
                <a:off x="5640572" y="1891059"/>
                <a:ext cx="35330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8CC7E8-9462-34B2-B203-5E277ACE9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72" y="1891059"/>
                <a:ext cx="3533018" cy="298928"/>
              </a:xfrm>
              <a:prstGeom prst="rect">
                <a:avLst/>
              </a:prstGeom>
              <a:blipFill>
                <a:blip r:embed="rId2"/>
                <a:stretch>
                  <a:fillRect l="-1724" t="-24490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DA0D81-D9A8-5971-64F7-38987B5BBF97}"/>
                  </a:ext>
                </a:extLst>
              </p:cNvPr>
              <p:cNvSpPr txBox="1"/>
              <p:nvPr/>
            </p:nvSpPr>
            <p:spPr>
              <a:xfrm>
                <a:off x="5640572" y="2794972"/>
                <a:ext cx="352942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DA0D81-D9A8-5971-64F7-38987B5BB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72" y="2794972"/>
                <a:ext cx="3529428" cy="298928"/>
              </a:xfrm>
              <a:prstGeom prst="rect">
                <a:avLst/>
              </a:prstGeom>
              <a:blipFill>
                <a:blip r:embed="rId3"/>
                <a:stretch>
                  <a:fillRect l="-2418" t="-24000" r="-34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7707944-4F62-7F76-02E6-7497379D5D55}"/>
                  </a:ext>
                </a:extLst>
              </p:cNvPr>
              <p:cNvSpPr txBox="1"/>
              <p:nvPr/>
            </p:nvSpPr>
            <p:spPr>
              <a:xfrm>
                <a:off x="5640572" y="3624932"/>
                <a:ext cx="350878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7707944-4F62-7F76-02E6-7497379D5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72" y="3624932"/>
                <a:ext cx="3508781" cy="298928"/>
              </a:xfrm>
              <a:prstGeom prst="rect">
                <a:avLst/>
              </a:prstGeom>
              <a:blipFill>
                <a:blip r:embed="rId4"/>
                <a:stretch>
                  <a:fillRect l="-1736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2407B1-371E-1E56-C565-6BC2355CDA2E}"/>
                  </a:ext>
                </a:extLst>
              </p:cNvPr>
              <p:cNvSpPr txBox="1"/>
              <p:nvPr/>
            </p:nvSpPr>
            <p:spPr>
              <a:xfrm>
                <a:off x="3199480" y="3263593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2407B1-371E-1E56-C565-6BC2355CD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480" y="3263593"/>
                <a:ext cx="449225" cy="2916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A7811A-3058-DFFE-7F13-781BDF573996}"/>
                  </a:ext>
                </a:extLst>
              </p:cNvPr>
              <p:cNvSpPr txBox="1"/>
              <p:nvPr/>
            </p:nvSpPr>
            <p:spPr>
              <a:xfrm>
                <a:off x="3851562" y="2968423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A7811A-3058-DFFE-7F13-781BDF573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562" y="2968423"/>
                <a:ext cx="449225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0035B6-B197-20A5-A4EC-0ED1368E0192}"/>
                  </a:ext>
                </a:extLst>
              </p:cNvPr>
              <p:cNvSpPr txBox="1"/>
              <p:nvPr/>
            </p:nvSpPr>
            <p:spPr>
              <a:xfrm>
                <a:off x="3565607" y="4084296"/>
                <a:ext cx="449225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0035B6-B197-20A5-A4EC-0ED1368E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07" y="4084296"/>
                <a:ext cx="449225" cy="2916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0D691F3F-C786-0EFB-6C6D-59BFE7FCB611}"/>
              </a:ext>
            </a:extLst>
          </p:cNvPr>
          <p:cNvCxnSpPr/>
          <p:nvPr/>
        </p:nvCxnSpPr>
        <p:spPr>
          <a:xfrm rot="5400000">
            <a:off x="3569875" y="3256285"/>
            <a:ext cx="462686" cy="3220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69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1004</Words>
  <Application>Microsoft Office PowerPoint</Application>
  <PresentationFormat>Widescreen</PresentationFormat>
  <Paragraphs>215</Paragraphs>
  <Slides>31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</vt:lpstr>
      <vt:lpstr>StarSymbol</vt:lpstr>
      <vt:lpstr>Times New Roman</vt:lpstr>
      <vt:lpstr>Office Theme</vt:lpstr>
      <vt:lpstr>Attitude Representations</vt:lpstr>
      <vt:lpstr>Representing Attitude</vt:lpstr>
      <vt:lpstr>Strengths and Weaknesses of Attitude Representations</vt:lpstr>
      <vt:lpstr>Euler Angles</vt:lpstr>
      <vt:lpstr>Singularities</vt:lpstr>
      <vt:lpstr>Singularities</vt:lpstr>
      <vt:lpstr>Singularities</vt:lpstr>
      <vt:lpstr>Singularities</vt:lpstr>
      <vt:lpstr>Direction Cosine Matrix</vt:lpstr>
      <vt:lpstr>DCM Continued</vt:lpstr>
      <vt:lpstr>PowerPoint Presentation</vt:lpstr>
      <vt:lpstr>DCM Continued</vt:lpstr>
      <vt:lpstr>Earth-Centered Inertial (ECI)</vt:lpstr>
      <vt:lpstr>ECI (continued)</vt:lpstr>
      <vt:lpstr>Euler’s Rotation Theorem (1776)</vt:lpstr>
      <vt:lpstr>Euler’s Rotation Theorem</vt:lpstr>
      <vt:lpstr>Euler’s Rotation Theorem</vt:lpstr>
      <vt:lpstr>Euler Theorem in German</vt:lpstr>
      <vt:lpstr>Quaternions</vt:lpstr>
      <vt:lpstr>What a quaternion looks like</vt:lpstr>
      <vt:lpstr>Quaternion Notation Issues</vt:lpstr>
      <vt:lpstr>PowerPoint Presentation</vt:lpstr>
      <vt:lpstr>Matlab Interlude</vt:lpstr>
      <vt:lpstr>Properties of Rotations</vt:lpstr>
      <vt:lpstr>Non-commutative</vt:lpstr>
      <vt:lpstr>Notation for Quaternions, DCMs</vt:lpstr>
      <vt:lpstr>References</vt:lpstr>
      <vt:lpstr>Scrap</vt:lpstr>
      <vt:lpstr>Direction Cosine Matrix</vt:lpstr>
      <vt:lpstr>Direction Cosine Matrix</vt:lpstr>
      <vt:lpstr>Direction Cosine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Representing Attitude</dc:title>
  <dc:creator>Walter Grossman</dc:creator>
  <cp:lastModifiedBy>Walter Grossman</cp:lastModifiedBy>
  <cp:revision>5</cp:revision>
  <dcterms:created xsi:type="dcterms:W3CDTF">2023-04-13T14:47:22Z</dcterms:created>
  <dcterms:modified xsi:type="dcterms:W3CDTF">2023-04-18T18:28:23Z</dcterms:modified>
</cp:coreProperties>
</file>